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7" r:id="rId2"/>
    <p:sldId id="258" r:id="rId3"/>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岡本 篤子" initials="岡本" lastIdx="1" clrIdx="0">
    <p:extLst>
      <p:ext uri="{19B8F6BF-5375-455C-9EA6-DF929625EA0E}">
        <p15:presenceInfo xmlns:p15="http://schemas.microsoft.com/office/powerpoint/2012/main" userId="S-1-5-21-488515292-3259749920-29869779-12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D9C2"/>
    <a:srgbClr val="F8CBAD"/>
    <a:srgbClr val="FFFF99"/>
    <a:srgbClr val="00A84C"/>
    <a:srgbClr val="B9FEB0"/>
    <a:srgbClr val="FB867D"/>
    <a:srgbClr val="FDD669"/>
    <a:srgbClr val="F5C671"/>
    <a:srgbClr val="FCC16A"/>
    <a:srgbClr val="FBC8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0" d="100"/>
          <a:sy n="60" d="100"/>
        </p:scale>
        <p:origin x="2558"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EC3821F-39BE-483A-AD72-E098F76F2758}" type="datetimeFigureOut">
              <a:rPr kumimoji="1" lang="ja-JP" altLang="en-US" smtClean="0"/>
              <a:t>2025/9/1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3C8DF5D-A83E-4C89-93FA-FF36AAD1754E}" type="slidenum">
              <a:rPr kumimoji="1" lang="ja-JP" altLang="en-US" smtClean="0"/>
              <a:t>‹#›</a:t>
            </a:fld>
            <a:endParaRPr kumimoji="1" lang="ja-JP" altLang="en-US"/>
          </a:p>
        </p:txBody>
      </p:sp>
    </p:spTree>
    <p:extLst>
      <p:ext uri="{BB962C8B-B14F-4D97-AF65-F5344CB8AC3E}">
        <p14:creationId xmlns:p14="http://schemas.microsoft.com/office/powerpoint/2010/main" val="727077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EC3821F-39BE-483A-AD72-E098F76F2758}" type="datetimeFigureOut">
              <a:rPr kumimoji="1" lang="ja-JP" altLang="en-US" smtClean="0"/>
              <a:t>2025/9/1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3C8DF5D-A83E-4C89-93FA-FF36AAD1754E}" type="slidenum">
              <a:rPr kumimoji="1" lang="ja-JP" altLang="en-US" smtClean="0"/>
              <a:t>‹#›</a:t>
            </a:fld>
            <a:endParaRPr kumimoji="1" lang="ja-JP" altLang="en-US"/>
          </a:p>
        </p:txBody>
      </p:sp>
    </p:spTree>
    <p:extLst>
      <p:ext uri="{BB962C8B-B14F-4D97-AF65-F5344CB8AC3E}">
        <p14:creationId xmlns:p14="http://schemas.microsoft.com/office/powerpoint/2010/main" val="3330774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EC3821F-39BE-483A-AD72-E098F76F2758}" type="datetimeFigureOut">
              <a:rPr kumimoji="1" lang="ja-JP" altLang="en-US" smtClean="0"/>
              <a:t>2025/9/1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3C8DF5D-A83E-4C89-93FA-FF36AAD1754E}" type="slidenum">
              <a:rPr kumimoji="1" lang="ja-JP" altLang="en-US" smtClean="0"/>
              <a:t>‹#›</a:t>
            </a:fld>
            <a:endParaRPr kumimoji="1" lang="ja-JP" altLang="en-US"/>
          </a:p>
        </p:txBody>
      </p:sp>
    </p:spTree>
    <p:extLst>
      <p:ext uri="{BB962C8B-B14F-4D97-AF65-F5344CB8AC3E}">
        <p14:creationId xmlns:p14="http://schemas.microsoft.com/office/powerpoint/2010/main" val="3309196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EC3821F-39BE-483A-AD72-E098F76F2758}" type="datetimeFigureOut">
              <a:rPr kumimoji="1" lang="ja-JP" altLang="en-US" smtClean="0"/>
              <a:t>2025/9/1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3C8DF5D-A83E-4C89-93FA-FF36AAD1754E}" type="slidenum">
              <a:rPr kumimoji="1" lang="ja-JP" altLang="en-US" smtClean="0"/>
              <a:t>‹#›</a:t>
            </a:fld>
            <a:endParaRPr kumimoji="1" lang="ja-JP" altLang="en-US"/>
          </a:p>
        </p:txBody>
      </p:sp>
    </p:spTree>
    <p:extLst>
      <p:ext uri="{BB962C8B-B14F-4D97-AF65-F5344CB8AC3E}">
        <p14:creationId xmlns:p14="http://schemas.microsoft.com/office/powerpoint/2010/main" val="2114229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EC3821F-39BE-483A-AD72-E098F76F2758}" type="datetimeFigureOut">
              <a:rPr kumimoji="1" lang="ja-JP" altLang="en-US" smtClean="0"/>
              <a:t>2025/9/1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3C8DF5D-A83E-4C89-93FA-FF36AAD1754E}" type="slidenum">
              <a:rPr kumimoji="1" lang="ja-JP" altLang="en-US" smtClean="0"/>
              <a:t>‹#›</a:t>
            </a:fld>
            <a:endParaRPr kumimoji="1" lang="ja-JP" altLang="en-US"/>
          </a:p>
        </p:txBody>
      </p:sp>
    </p:spTree>
    <p:extLst>
      <p:ext uri="{BB962C8B-B14F-4D97-AF65-F5344CB8AC3E}">
        <p14:creationId xmlns:p14="http://schemas.microsoft.com/office/powerpoint/2010/main" val="1509722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EC3821F-39BE-483A-AD72-E098F76F2758}" type="datetimeFigureOut">
              <a:rPr kumimoji="1" lang="ja-JP" altLang="en-US" smtClean="0"/>
              <a:t>2025/9/1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3C8DF5D-A83E-4C89-93FA-FF36AAD1754E}" type="slidenum">
              <a:rPr kumimoji="1" lang="ja-JP" altLang="en-US" smtClean="0"/>
              <a:t>‹#›</a:t>
            </a:fld>
            <a:endParaRPr kumimoji="1" lang="ja-JP" altLang="en-US"/>
          </a:p>
        </p:txBody>
      </p:sp>
    </p:spTree>
    <p:extLst>
      <p:ext uri="{BB962C8B-B14F-4D97-AF65-F5344CB8AC3E}">
        <p14:creationId xmlns:p14="http://schemas.microsoft.com/office/powerpoint/2010/main" val="787842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EC3821F-39BE-483A-AD72-E098F76F2758}" type="datetimeFigureOut">
              <a:rPr kumimoji="1" lang="ja-JP" altLang="en-US" smtClean="0"/>
              <a:t>2025/9/1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3C8DF5D-A83E-4C89-93FA-FF36AAD1754E}" type="slidenum">
              <a:rPr kumimoji="1" lang="ja-JP" altLang="en-US" smtClean="0"/>
              <a:t>‹#›</a:t>
            </a:fld>
            <a:endParaRPr kumimoji="1" lang="ja-JP" altLang="en-US"/>
          </a:p>
        </p:txBody>
      </p:sp>
    </p:spTree>
    <p:extLst>
      <p:ext uri="{BB962C8B-B14F-4D97-AF65-F5344CB8AC3E}">
        <p14:creationId xmlns:p14="http://schemas.microsoft.com/office/powerpoint/2010/main" val="3762688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EC3821F-39BE-483A-AD72-E098F76F2758}" type="datetimeFigureOut">
              <a:rPr kumimoji="1" lang="ja-JP" altLang="en-US" smtClean="0"/>
              <a:t>2025/9/1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3C8DF5D-A83E-4C89-93FA-FF36AAD1754E}" type="slidenum">
              <a:rPr kumimoji="1" lang="ja-JP" altLang="en-US" smtClean="0"/>
              <a:t>‹#›</a:t>
            </a:fld>
            <a:endParaRPr kumimoji="1" lang="ja-JP" altLang="en-US"/>
          </a:p>
        </p:txBody>
      </p:sp>
    </p:spTree>
    <p:extLst>
      <p:ext uri="{BB962C8B-B14F-4D97-AF65-F5344CB8AC3E}">
        <p14:creationId xmlns:p14="http://schemas.microsoft.com/office/powerpoint/2010/main" val="1947931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C3821F-39BE-483A-AD72-E098F76F2758}" type="datetimeFigureOut">
              <a:rPr kumimoji="1" lang="ja-JP" altLang="en-US" smtClean="0"/>
              <a:t>2025/9/1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3C8DF5D-A83E-4C89-93FA-FF36AAD1754E}" type="slidenum">
              <a:rPr kumimoji="1" lang="ja-JP" altLang="en-US" smtClean="0"/>
              <a:t>‹#›</a:t>
            </a:fld>
            <a:endParaRPr kumimoji="1" lang="ja-JP" altLang="en-US"/>
          </a:p>
        </p:txBody>
      </p:sp>
    </p:spTree>
    <p:extLst>
      <p:ext uri="{BB962C8B-B14F-4D97-AF65-F5344CB8AC3E}">
        <p14:creationId xmlns:p14="http://schemas.microsoft.com/office/powerpoint/2010/main" val="3483403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EC3821F-39BE-483A-AD72-E098F76F2758}" type="datetimeFigureOut">
              <a:rPr kumimoji="1" lang="ja-JP" altLang="en-US" smtClean="0"/>
              <a:t>2025/9/1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3C8DF5D-A83E-4C89-93FA-FF36AAD1754E}" type="slidenum">
              <a:rPr kumimoji="1" lang="ja-JP" altLang="en-US" smtClean="0"/>
              <a:t>‹#›</a:t>
            </a:fld>
            <a:endParaRPr kumimoji="1" lang="ja-JP" altLang="en-US"/>
          </a:p>
        </p:txBody>
      </p:sp>
    </p:spTree>
    <p:extLst>
      <p:ext uri="{BB962C8B-B14F-4D97-AF65-F5344CB8AC3E}">
        <p14:creationId xmlns:p14="http://schemas.microsoft.com/office/powerpoint/2010/main" val="1111263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EC3821F-39BE-483A-AD72-E098F76F2758}" type="datetimeFigureOut">
              <a:rPr kumimoji="1" lang="ja-JP" altLang="en-US" smtClean="0"/>
              <a:t>2025/9/1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3C8DF5D-A83E-4C89-93FA-FF36AAD1754E}" type="slidenum">
              <a:rPr kumimoji="1" lang="ja-JP" altLang="en-US" smtClean="0"/>
              <a:t>‹#›</a:t>
            </a:fld>
            <a:endParaRPr kumimoji="1" lang="ja-JP" altLang="en-US"/>
          </a:p>
        </p:txBody>
      </p:sp>
    </p:spTree>
    <p:extLst>
      <p:ext uri="{BB962C8B-B14F-4D97-AF65-F5344CB8AC3E}">
        <p14:creationId xmlns:p14="http://schemas.microsoft.com/office/powerpoint/2010/main" val="3052302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CEC3821F-39BE-483A-AD72-E098F76F2758}" type="datetimeFigureOut">
              <a:rPr kumimoji="1" lang="ja-JP" altLang="en-US" smtClean="0"/>
              <a:t>2025/9/1</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73C8DF5D-A83E-4C89-93FA-FF36AAD1754E}" type="slidenum">
              <a:rPr kumimoji="1" lang="ja-JP" altLang="en-US" smtClean="0"/>
              <a:t>‹#›</a:t>
            </a:fld>
            <a:endParaRPr kumimoji="1" lang="ja-JP" altLang="en-US"/>
          </a:p>
        </p:txBody>
      </p:sp>
    </p:spTree>
    <p:extLst>
      <p:ext uri="{BB962C8B-B14F-4D97-AF65-F5344CB8AC3E}">
        <p14:creationId xmlns:p14="http://schemas.microsoft.com/office/powerpoint/2010/main" val="26244029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a:extLst>
              <a:ext uri="{FF2B5EF4-FFF2-40B4-BE49-F238E27FC236}">
                <a16:creationId xmlns:a16="http://schemas.microsoft.com/office/drawing/2014/main" id="{CC78D65A-AE5F-4756-B799-8A28E93173AC}"/>
              </a:ext>
            </a:extLst>
          </p:cNvPr>
          <p:cNvSpPr/>
          <p:nvPr/>
        </p:nvSpPr>
        <p:spPr>
          <a:xfrm>
            <a:off x="131385" y="80175"/>
            <a:ext cx="6626547" cy="9753936"/>
          </a:xfrm>
          <a:prstGeom prst="rect">
            <a:avLst/>
          </a:prstGeom>
          <a:solidFill>
            <a:schemeClr val="bg1">
              <a:lumMod val="95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p>
        </p:txBody>
      </p:sp>
      <p:sp>
        <p:nvSpPr>
          <p:cNvPr id="17" name="正方形/長方形 16"/>
          <p:cNvSpPr/>
          <p:nvPr/>
        </p:nvSpPr>
        <p:spPr>
          <a:xfrm>
            <a:off x="162315" y="801634"/>
            <a:ext cx="6549880" cy="5354339"/>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p>
        </p:txBody>
      </p:sp>
      <p:sp>
        <p:nvSpPr>
          <p:cNvPr id="4" name="正方形/長方形 3"/>
          <p:cNvSpPr/>
          <p:nvPr/>
        </p:nvSpPr>
        <p:spPr>
          <a:xfrm>
            <a:off x="803549" y="71889"/>
            <a:ext cx="5470240" cy="5527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22" dirty="0">
                <a:solidFill>
                  <a:schemeClr val="tx1"/>
                </a:solidFill>
                <a:latin typeface="HGP創英角ﾎﾟｯﾌﾟ体" panose="040B0A00000000000000" pitchFamily="50" charset="-128"/>
                <a:ea typeface="HGP創英角ﾎﾟｯﾌﾟ体" panose="040B0A00000000000000" pitchFamily="50" charset="-128"/>
              </a:rPr>
              <a:t>佐伯市移住支援事業補助金</a:t>
            </a:r>
            <a:r>
              <a:rPr kumimoji="1" lang="ja-JP" altLang="en-US" sz="2022" dirty="0">
                <a:solidFill>
                  <a:srgbClr val="FF0000"/>
                </a:solidFill>
                <a:latin typeface="HGP創英角ﾎﾟｯﾌﾟ体" panose="040B0A00000000000000" pitchFamily="50" charset="-128"/>
                <a:ea typeface="HGP創英角ﾎﾟｯﾌﾟ体" panose="040B0A00000000000000" pitchFamily="50" charset="-128"/>
              </a:rPr>
              <a:t>（</a:t>
            </a:r>
            <a:r>
              <a:rPr kumimoji="1" lang="en-US" altLang="ja-JP" sz="2022" dirty="0">
                <a:solidFill>
                  <a:srgbClr val="FF0000"/>
                </a:solidFill>
                <a:latin typeface="HGP創英角ﾎﾟｯﾌﾟ体" panose="040B0A00000000000000" pitchFamily="50" charset="-128"/>
                <a:ea typeface="HGP創英角ﾎﾟｯﾌﾟ体" panose="040B0A00000000000000" pitchFamily="50" charset="-128"/>
              </a:rPr>
              <a:t>R7.10.1</a:t>
            </a:r>
            <a:r>
              <a:rPr kumimoji="1" lang="ja-JP" altLang="en-US" sz="2022" dirty="0">
                <a:solidFill>
                  <a:srgbClr val="FF0000"/>
                </a:solidFill>
                <a:latin typeface="HGP創英角ﾎﾟｯﾌﾟ体" panose="040B0A00000000000000" pitchFamily="50" charset="-128"/>
                <a:ea typeface="HGP創英角ﾎﾟｯﾌﾟ体" panose="040B0A00000000000000" pitchFamily="50" charset="-128"/>
              </a:rPr>
              <a:t>～）</a:t>
            </a:r>
          </a:p>
        </p:txBody>
      </p:sp>
      <p:pic>
        <p:nvPicPr>
          <p:cNvPr id="53" name="図 52"/>
          <p:cNvPicPr>
            <a:picLocks noChangeAspect="1"/>
          </p:cNvPicPr>
          <p:nvPr/>
        </p:nvPicPr>
        <p:blipFill rotWithShape="1">
          <a:blip r:embed="rId2"/>
          <a:srcRect b="22008"/>
          <a:stretch/>
        </p:blipFill>
        <p:spPr>
          <a:xfrm>
            <a:off x="5369364" y="801634"/>
            <a:ext cx="1218336" cy="562396"/>
          </a:xfrm>
          <a:prstGeom prst="rect">
            <a:avLst/>
          </a:prstGeom>
        </p:spPr>
      </p:pic>
      <p:graphicFrame>
        <p:nvGraphicFramePr>
          <p:cNvPr id="6" name="表 5"/>
          <p:cNvGraphicFramePr>
            <a:graphicFrameLocks noGrp="1"/>
          </p:cNvGraphicFramePr>
          <p:nvPr>
            <p:extLst>
              <p:ext uri="{D42A27DB-BD31-4B8C-83A1-F6EECF244321}">
                <p14:modId xmlns:p14="http://schemas.microsoft.com/office/powerpoint/2010/main" val="1622250241"/>
              </p:ext>
            </p:extLst>
          </p:nvPr>
        </p:nvGraphicFramePr>
        <p:xfrm>
          <a:off x="232989" y="1409271"/>
          <a:ext cx="6425385" cy="4727568"/>
        </p:xfrm>
        <a:graphic>
          <a:graphicData uri="http://schemas.openxmlformats.org/drawingml/2006/table">
            <a:tbl>
              <a:tblPr firstRow="1" firstCol="1" bandRow="1">
                <a:tableStyleId>{7DF18680-E054-41AD-8BC1-D1AEF772440D}</a:tableStyleId>
              </a:tblPr>
              <a:tblGrid>
                <a:gridCol w="223520">
                  <a:extLst>
                    <a:ext uri="{9D8B030D-6E8A-4147-A177-3AD203B41FA5}">
                      <a16:colId xmlns:a16="http://schemas.microsoft.com/office/drawing/2014/main" val="3962904720"/>
                    </a:ext>
                  </a:extLst>
                </a:gridCol>
                <a:gridCol w="4686991">
                  <a:extLst>
                    <a:ext uri="{9D8B030D-6E8A-4147-A177-3AD203B41FA5}">
                      <a16:colId xmlns:a16="http://schemas.microsoft.com/office/drawing/2014/main" val="107264682"/>
                    </a:ext>
                  </a:extLst>
                </a:gridCol>
                <a:gridCol w="1514874">
                  <a:extLst>
                    <a:ext uri="{9D8B030D-6E8A-4147-A177-3AD203B41FA5}">
                      <a16:colId xmlns:a16="http://schemas.microsoft.com/office/drawing/2014/main" val="581106656"/>
                    </a:ext>
                  </a:extLst>
                </a:gridCol>
              </a:tblGrid>
              <a:tr h="277488">
                <a:tc>
                  <a:txBody>
                    <a:bodyPr/>
                    <a:lstStyle/>
                    <a:p>
                      <a:pPr algn="just">
                        <a:spcAft>
                          <a:spcPts val="0"/>
                        </a:spcAft>
                      </a:pPr>
                      <a:r>
                        <a:rPr lang="en-US" sz="1700" kern="1200" dirty="0">
                          <a:effectLst/>
                        </a:rPr>
                        <a:t> </a:t>
                      </a:r>
                      <a:endParaRPr lang="ja-JP" sz="1500" kern="12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9060" marR="99060" marT="0" marB="0"/>
                </a:tc>
                <a:tc>
                  <a:txBody>
                    <a:bodyPr/>
                    <a:lstStyle/>
                    <a:p>
                      <a:pPr algn="ctr">
                        <a:spcAft>
                          <a:spcPts val="0"/>
                        </a:spcAft>
                      </a:pPr>
                      <a:r>
                        <a:rPr lang="ja-JP" altLang="en-US" sz="1700" kern="1200" dirty="0">
                          <a:effectLst/>
                        </a:rPr>
                        <a:t>支　給　</a:t>
                      </a:r>
                      <a:r>
                        <a:rPr lang="ja-JP" sz="1700" kern="1200" dirty="0">
                          <a:effectLst/>
                        </a:rPr>
                        <a:t>要</a:t>
                      </a:r>
                      <a:r>
                        <a:rPr lang="ja-JP" altLang="en-US" sz="1700" kern="1200" dirty="0">
                          <a:effectLst/>
                        </a:rPr>
                        <a:t>　</a:t>
                      </a:r>
                      <a:r>
                        <a:rPr lang="ja-JP" sz="1700" kern="1200" dirty="0">
                          <a:effectLst/>
                        </a:rPr>
                        <a:t>件</a:t>
                      </a:r>
                      <a:endParaRPr lang="ja-JP" sz="1500" kern="12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9060" marR="99060" marT="0" marB="0" anchor="ctr"/>
                </a:tc>
                <a:tc>
                  <a:txBody>
                    <a:bodyPr/>
                    <a:lstStyle/>
                    <a:p>
                      <a:pPr algn="ctr">
                        <a:spcAft>
                          <a:spcPts val="0"/>
                        </a:spcAft>
                      </a:pPr>
                      <a:r>
                        <a:rPr lang="ja-JP" sz="1700" kern="1200" dirty="0">
                          <a:effectLst/>
                        </a:rPr>
                        <a:t>支給額</a:t>
                      </a:r>
                      <a:endParaRPr lang="ja-JP" sz="1500" kern="12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9060" marR="99060" marT="0" marB="0" anchor="ctr"/>
                </a:tc>
                <a:extLst>
                  <a:ext uri="{0D108BD9-81ED-4DB2-BD59-A6C34878D82A}">
                    <a16:rowId xmlns:a16="http://schemas.microsoft.com/office/drawing/2014/main" val="3990273289"/>
                  </a:ext>
                </a:extLst>
              </a:tr>
              <a:tr h="3123717">
                <a:tc>
                  <a:txBody>
                    <a:bodyPr/>
                    <a:lstStyle/>
                    <a:p>
                      <a:pPr algn="ctr">
                        <a:lnSpc>
                          <a:spcPct val="300000"/>
                        </a:lnSpc>
                        <a:spcAft>
                          <a:spcPts val="0"/>
                        </a:spcAft>
                      </a:pPr>
                      <a:endParaRPr lang="ja-JP" sz="1500" kern="12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9060" marR="99060" marT="0" marB="0" anchor="ctr"/>
                </a:tc>
                <a:tc>
                  <a:txBody>
                    <a:bodyPr/>
                    <a:lstStyle/>
                    <a:p>
                      <a:pPr algn="just">
                        <a:spcAft>
                          <a:spcPts val="0"/>
                        </a:spcAft>
                      </a:pPr>
                      <a:r>
                        <a:rPr lang="en-US" altLang="ja-JP" sz="1400" kern="1200" dirty="0">
                          <a:effectLst/>
                          <a:latin typeface="BIZ UDPゴシック" panose="020B0400000000000000" pitchFamily="50" charset="-128"/>
                          <a:ea typeface="BIZ UDPゴシック" panose="020B0400000000000000" pitchFamily="50" charset="-128"/>
                        </a:rPr>
                        <a:t>【</a:t>
                      </a:r>
                      <a:r>
                        <a:rPr lang="ja-JP" altLang="en-US" sz="1400" b="1" kern="1200" dirty="0">
                          <a:effectLst/>
                          <a:latin typeface="BIZ UDPゴシック" panose="020B0400000000000000" pitchFamily="50" charset="-128"/>
                          <a:ea typeface="BIZ UDPゴシック" panose="020B0400000000000000" pitchFamily="50" charset="-128"/>
                        </a:rPr>
                        <a:t>就職</a:t>
                      </a:r>
                      <a:r>
                        <a:rPr lang="en-US" altLang="ja-JP" sz="1400" kern="1200" dirty="0">
                          <a:effectLst/>
                          <a:latin typeface="BIZ UDPゴシック" panose="020B0400000000000000" pitchFamily="50" charset="-128"/>
                          <a:ea typeface="BIZ UDPゴシック" panose="020B0400000000000000" pitchFamily="50" charset="-128"/>
                        </a:rPr>
                        <a:t>】</a:t>
                      </a:r>
                      <a:r>
                        <a:rPr lang="ja-JP" altLang="en-US" sz="1400" kern="1200" dirty="0">
                          <a:effectLst/>
                          <a:latin typeface="BIZ UDPゴシック" panose="020B0400000000000000" pitchFamily="50" charset="-128"/>
                          <a:ea typeface="BIZ UDPゴシック" panose="020B0400000000000000" pitchFamily="50" charset="-128"/>
                        </a:rPr>
                        <a:t>　</a:t>
                      </a:r>
                      <a:endParaRPr lang="en-US" altLang="ja-JP" sz="1400" kern="1200" dirty="0">
                        <a:effectLst/>
                        <a:latin typeface="BIZ UDPゴシック" panose="020B0400000000000000" pitchFamily="50" charset="-128"/>
                        <a:ea typeface="BIZ UDPゴシック" panose="020B0400000000000000" pitchFamily="50" charset="-128"/>
                      </a:endParaRPr>
                    </a:p>
                    <a:p>
                      <a:pPr algn="just">
                        <a:spcAft>
                          <a:spcPts val="0"/>
                        </a:spcAft>
                      </a:pPr>
                      <a:r>
                        <a:rPr lang="ja-JP" altLang="en-US" sz="1400" kern="1200" dirty="0">
                          <a:effectLst/>
                          <a:latin typeface="BIZ UDPゴシック" panose="020B0400000000000000" pitchFamily="50" charset="-128"/>
                          <a:ea typeface="BIZ UDPゴシック" panose="020B0400000000000000" pitchFamily="50" charset="-128"/>
                        </a:rPr>
                        <a:t>　新規の雇用で、</a:t>
                      </a:r>
                      <a:r>
                        <a:rPr lang="ja-JP" altLang="en-US" sz="1400" b="1" kern="1200" dirty="0">
                          <a:solidFill>
                            <a:srgbClr val="0070C0"/>
                          </a:solidFill>
                          <a:effectLst/>
                          <a:latin typeface="BIZ UDPゴシック" panose="020B0400000000000000" pitchFamily="50" charset="-128"/>
                          <a:ea typeface="BIZ UDPゴシック" panose="020B0400000000000000" pitchFamily="50" charset="-128"/>
                        </a:rPr>
                        <a:t>おおいたジョブナビ</a:t>
                      </a:r>
                      <a:r>
                        <a:rPr lang="ja-JP" altLang="en-US" sz="1400" kern="1200" dirty="0">
                          <a:effectLst/>
                          <a:latin typeface="BIZ UDPゴシック" panose="020B0400000000000000" pitchFamily="50" charset="-128"/>
                          <a:ea typeface="BIZ UDPゴシック" panose="020B0400000000000000" pitchFamily="50" charset="-128"/>
                        </a:rPr>
                        <a:t>に移住支援金の対象として掲載されたものであること。</a:t>
                      </a:r>
                      <a:endParaRPr lang="en-US" altLang="ja-JP" sz="1400" kern="1200" dirty="0">
                        <a:effectLst/>
                        <a:latin typeface="BIZ UDPゴシック" panose="020B0400000000000000" pitchFamily="50" charset="-128"/>
                        <a:ea typeface="BIZ UDPゴシック" panose="020B0400000000000000" pitchFamily="50" charset="-128"/>
                      </a:endParaRPr>
                    </a:p>
                    <a:p>
                      <a:pPr algn="just">
                        <a:spcAft>
                          <a:spcPts val="0"/>
                        </a:spcAft>
                      </a:pPr>
                      <a:endParaRPr lang="en-US" altLang="ja-JP" sz="1400" kern="1200" dirty="0">
                        <a:effectLst/>
                        <a:latin typeface="BIZ UDPゴシック" panose="020B0400000000000000" pitchFamily="50" charset="-128"/>
                        <a:ea typeface="BIZ UDPゴシック" panose="020B0400000000000000" pitchFamily="50" charset="-128"/>
                      </a:endParaRPr>
                    </a:p>
                    <a:p>
                      <a:pPr algn="just">
                        <a:spcAft>
                          <a:spcPts val="0"/>
                        </a:spcAft>
                      </a:pPr>
                      <a:r>
                        <a:rPr lang="en-US" altLang="ja-JP" sz="1400" kern="1200" dirty="0">
                          <a:effectLst/>
                          <a:latin typeface="BIZ UDPゴシック" panose="020B0400000000000000" pitchFamily="50" charset="-128"/>
                          <a:ea typeface="BIZ UDPゴシック" panose="020B0400000000000000" pitchFamily="50" charset="-128"/>
                        </a:rPr>
                        <a:t>【</a:t>
                      </a:r>
                      <a:r>
                        <a:rPr lang="ja-JP" altLang="en-US" sz="1400" b="1" kern="1200" dirty="0">
                          <a:effectLst/>
                          <a:latin typeface="BIZ UDPゴシック" panose="020B0400000000000000" pitchFamily="50" charset="-128"/>
                          <a:ea typeface="BIZ UDPゴシック" panose="020B0400000000000000" pitchFamily="50" charset="-128"/>
                        </a:rPr>
                        <a:t>テレワーク</a:t>
                      </a:r>
                      <a:r>
                        <a:rPr lang="en-US" altLang="ja-JP" sz="1400" kern="1200" dirty="0">
                          <a:effectLst/>
                          <a:latin typeface="BIZ UDPゴシック" panose="020B0400000000000000" pitchFamily="50" charset="-128"/>
                          <a:ea typeface="BIZ UDPゴシック" panose="020B0400000000000000" pitchFamily="50" charset="-128"/>
                        </a:rPr>
                        <a:t>】</a:t>
                      </a:r>
                      <a:r>
                        <a:rPr lang="ja-JP" altLang="en-US" sz="1400" kern="1200" dirty="0">
                          <a:effectLst/>
                          <a:latin typeface="BIZ UDPゴシック" panose="020B0400000000000000" pitchFamily="50" charset="-128"/>
                          <a:ea typeface="BIZ UDPゴシック" panose="020B0400000000000000" pitchFamily="50" charset="-128"/>
                        </a:rPr>
                        <a:t>　</a:t>
                      </a:r>
                      <a:endParaRPr lang="en-US" altLang="ja-JP" sz="1400" kern="1200" dirty="0">
                        <a:effectLst/>
                        <a:latin typeface="BIZ UDPゴシック" panose="020B0400000000000000" pitchFamily="50" charset="-128"/>
                        <a:ea typeface="BIZ UDPゴシック" panose="020B0400000000000000" pitchFamily="50" charset="-128"/>
                      </a:endParaRPr>
                    </a:p>
                    <a:p>
                      <a:pPr algn="just">
                        <a:spcAft>
                          <a:spcPts val="0"/>
                        </a:spcAft>
                      </a:pPr>
                      <a:r>
                        <a:rPr lang="ja-JP" altLang="en-US" sz="1400" kern="1200" dirty="0">
                          <a:effectLst/>
                          <a:latin typeface="BIZ UDPゴシック" panose="020B0400000000000000" pitchFamily="50" charset="-128"/>
                          <a:ea typeface="BIZ UDPゴシック" panose="020B0400000000000000" pitchFamily="50" charset="-128"/>
                        </a:rPr>
                        <a:t>　所属先の企業等からの命令ではなく、自己の意思により移住し移住元での業務を引き続き行うこと。</a:t>
                      </a:r>
                      <a:endParaRPr lang="en-US" altLang="ja-JP" sz="1400" kern="1200" dirty="0">
                        <a:effectLst/>
                        <a:latin typeface="BIZ UDPゴシック" panose="020B0400000000000000" pitchFamily="50" charset="-128"/>
                        <a:ea typeface="BIZ UDPゴシック" panose="020B0400000000000000" pitchFamily="50" charset="-128"/>
                      </a:endParaRPr>
                    </a:p>
                    <a:p>
                      <a:pPr algn="just">
                        <a:spcAft>
                          <a:spcPts val="0"/>
                        </a:spcAft>
                      </a:pPr>
                      <a:r>
                        <a:rPr lang="en-US" altLang="ja-JP" sz="1400" kern="1200" dirty="0">
                          <a:effectLst/>
                          <a:latin typeface="BIZ UDPゴシック" panose="020B0400000000000000" pitchFamily="50" charset="-128"/>
                          <a:ea typeface="BIZ UDPゴシック" panose="020B0400000000000000" pitchFamily="50" charset="-128"/>
                        </a:rPr>
                        <a:t>【</a:t>
                      </a:r>
                      <a:r>
                        <a:rPr lang="ja-JP" altLang="en-US" sz="1400" b="1" kern="1200" dirty="0">
                          <a:solidFill>
                            <a:schemeClr val="tx1"/>
                          </a:solidFill>
                          <a:effectLst/>
                          <a:latin typeface="BIZ UDPゴシック" panose="020B0400000000000000" pitchFamily="50" charset="-128"/>
                          <a:ea typeface="BIZ UDPゴシック" panose="020B0400000000000000" pitchFamily="50" charset="-128"/>
                        </a:rPr>
                        <a:t>関係人口</a:t>
                      </a:r>
                      <a:r>
                        <a:rPr lang="en-US" altLang="ja-JP" sz="1400" kern="1200" dirty="0">
                          <a:solidFill>
                            <a:schemeClr val="tx1"/>
                          </a:solidFill>
                          <a:effectLst/>
                          <a:latin typeface="BIZ UDPゴシック" panose="020B0400000000000000" pitchFamily="50" charset="-128"/>
                          <a:ea typeface="BIZ UDPゴシック" panose="020B0400000000000000" pitchFamily="50" charset="-128"/>
                        </a:rPr>
                        <a:t>】</a:t>
                      </a:r>
                      <a:r>
                        <a:rPr lang="ja-JP" altLang="en-US" sz="1400" kern="1200" dirty="0">
                          <a:solidFill>
                            <a:schemeClr val="tx1"/>
                          </a:solidFill>
                          <a:effectLst/>
                          <a:latin typeface="BIZ UDPゴシック" panose="020B0400000000000000" pitchFamily="50" charset="-128"/>
                          <a:ea typeface="BIZ UDPゴシック" panose="020B0400000000000000" pitchFamily="50" charset="-128"/>
                        </a:rPr>
                        <a:t>　</a:t>
                      </a:r>
                      <a:endParaRPr lang="en-US" altLang="ja-JP" sz="1400" kern="1200" dirty="0">
                        <a:solidFill>
                          <a:schemeClr val="tx1"/>
                        </a:solidFill>
                        <a:effectLst/>
                        <a:latin typeface="BIZ UDPゴシック" panose="020B0400000000000000" pitchFamily="50" charset="-128"/>
                        <a:ea typeface="BIZ UDPゴシック" panose="020B0400000000000000" pitchFamily="50" charset="-128"/>
                      </a:endParaRPr>
                    </a:p>
                    <a:p>
                      <a:pPr algn="just">
                        <a:spcAft>
                          <a:spcPts val="0"/>
                        </a:spcAft>
                      </a:pPr>
                      <a:r>
                        <a:rPr lang="ja-JP" altLang="en-US" sz="1400" kern="1200" dirty="0">
                          <a:solidFill>
                            <a:schemeClr val="tx1"/>
                          </a:solidFill>
                          <a:effectLst/>
                          <a:latin typeface="BIZ UDPゴシック" panose="020B0400000000000000" pitchFamily="50" charset="-128"/>
                          <a:ea typeface="BIZ UDPゴシック" panose="020B0400000000000000" pitchFamily="50" charset="-128"/>
                        </a:rPr>
                        <a:t>　佐伯市が実施する関係人口創出事業に参加し、一定期間以上本市に滞在した者、かつ農林水産業に従事するもの（個人事業主は除く）</a:t>
                      </a:r>
                      <a:endParaRPr lang="en-US" altLang="ja-JP" sz="1400" kern="1200" dirty="0">
                        <a:solidFill>
                          <a:schemeClr val="tx1"/>
                        </a:solidFill>
                        <a:effectLst/>
                        <a:latin typeface="BIZ UDPゴシック" panose="020B0400000000000000" pitchFamily="50" charset="-128"/>
                        <a:ea typeface="BIZ UDPゴシック" panose="020B0400000000000000" pitchFamily="50" charset="-128"/>
                      </a:endParaRPr>
                    </a:p>
                    <a:p>
                      <a:pPr algn="just">
                        <a:spcAft>
                          <a:spcPts val="0"/>
                        </a:spcAft>
                      </a:pPr>
                      <a:r>
                        <a:rPr lang="en-US" altLang="ja-JP" sz="1400" kern="1200" dirty="0">
                          <a:solidFill>
                            <a:schemeClr val="tx1"/>
                          </a:solidFill>
                          <a:effectLst/>
                          <a:latin typeface="BIZ UDPゴシック" panose="020B0400000000000000" pitchFamily="50" charset="-128"/>
                          <a:ea typeface="BIZ UDPゴシック" panose="020B0400000000000000" pitchFamily="50" charset="-128"/>
                        </a:rPr>
                        <a:t>【</a:t>
                      </a:r>
                      <a:r>
                        <a:rPr lang="ja-JP" altLang="en-US" sz="1400" b="1" kern="1200" dirty="0">
                          <a:solidFill>
                            <a:schemeClr val="tx1"/>
                          </a:solidFill>
                          <a:effectLst/>
                          <a:latin typeface="BIZ UDPゴシック" panose="020B0400000000000000" pitchFamily="50" charset="-128"/>
                          <a:ea typeface="BIZ UDPゴシック" panose="020B0400000000000000" pitchFamily="50" charset="-128"/>
                        </a:rPr>
                        <a:t>起業</a:t>
                      </a:r>
                      <a:r>
                        <a:rPr lang="en-US" altLang="ja-JP" sz="1400" kern="1200" dirty="0">
                          <a:solidFill>
                            <a:schemeClr val="tx1"/>
                          </a:solidFill>
                          <a:effectLst/>
                          <a:latin typeface="BIZ UDPゴシック" panose="020B0400000000000000" pitchFamily="50" charset="-128"/>
                          <a:ea typeface="BIZ UDPゴシック" panose="020B0400000000000000" pitchFamily="50" charset="-128"/>
                        </a:rPr>
                        <a:t>】</a:t>
                      </a:r>
                    </a:p>
                    <a:p>
                      <a:pPr algn="just">
                        <a:spcAft>
                          <a:spcPts val="0"/>
                        </a:spcAft>
                      </a:pPr>
                      <a:r>
                        <a:rPr lang="ja-JP" altLang="en-US" sz="1400" kern="1200" dirty="0">
                          <a:effectLst/>
                          <a:latin typeface="BIZ UDPゴシック" panose="020B0400000000000000" pitchFamily="50" charset="-128"/>
                          <a:ea typeface="BIZ UDPゴシック" panose="020B0400000000000000" pitchFamily="50" charset="-128"/>
                        </a:rPr>
                        <a:t>　大分県地域課題解決型起業支援事業時実施要領に定める起業支援事業に係る起業補助金の交付を受けていること。</a:t>
                      </a:r>
                      <a:endParaRPr lang="en-US" altLang="ja-JP" sz="1400" kern="1200" dirty="0">
                        <a:effectLst/>
                        <a:latin typeface="BIZ UDPゴシック" panose="020B0400000000000000" pitchFamily="50" charset="-128"/>
                        <a:ea typeface="BIZ UDPゴシック" panose="020B0400000000000000" pitchFamily="50" charset="-128"/>
                      </a:endParaRPr>
                    </a:p>
                    <a:p>
                      <a:pPr algn="just">
                        <a:spcAft>
                          <a:spcPts val="0"/>
                        </a:spcAft>
                      </a:pPr>
                      <a:r>
                        <a:rPr lang="en-US" altLang="ja-JP" sz="1400" kern="1200" dirty="0">
                          <a:solidFill>
                            <a:srgbClr val="FF0000"/>
                          </a:solidFill>
                          <a:effectLst/>
                          <a:latin typeface="BIZ UDPゴシック" panose="020B0400000000000000" pitchFamily="50" charset="-128"/>
                          <a:ea typeface="BIZ UDPゴシック" panose="020B0400000000000000" pitchFamily="50" charset="-128"/>
                        </a:rPr>
                        <a:t>※</a:t>
                      </a:r>
                      <a:r>
                        <a:rPr lang="ja-JP" altLang="en-US" sz="1400" kern="1200" dirty="0">
                          <a:solidFill>
                            <a:srgbClr val="FF0000"/>
                          </a:solidFill>
                          <a:effectLst/>
                          <a:latin typeface="BIZ UDPゴシック" panose="020B0400000000000000" pitchFamily="50" charset="-128"/>
                          <a:ea typeface="BIZ UDPゴシック" panose="020B0400000000000000" pitchFamily="50" charset="-128"/>
                        </a:rPr>
                        <a:t>東京圏外からの転入の時は申請者が</a:t>
                      </a:r>
                      <a:r>
                        <a:rPr lang="en-US" altLang="ja-JP" sz="1400" kern="1200" dirty="0">
                          <a:solidFill>
                            <a:srgbClr val="FF0000"/>
                          </a:solidFill>
                          <a:effectLst/>
                          <a:latin typeface="BIZ UDPゴシック" panose="020B0400000000000000" pitchFamily="50" charset="-128"/>
                          <a:ea typeface="BIZ UDPゴシック" panose="020B0400000000000000" pitchFamily="50" charset="-128"/>
                        </a:rPr>
                        <a:t>R7.4.1</a:t>
                      </a:r>
                      <a:r>
                        <a:rPr lang="ja-JP" altLang="en-US" sz="1400" kern="1200" dirty="0">
                          <a:solidFill>
                            <a:srgbClr val="FF0000"/>
                          </a:solidFill>
                          <a:effectLst/>
                          <a:latin typeface="BIZ UDPゴシック" panose="020B0400000000000000" pitchFamily="50" charset="-128"/>
                          <a:ea typeface="BIZ UDPゴシック" panose="020B0400000000000000" pitchFamily="50" charset="-128"/>
                        </a:rPr>
                        <a:t>時点で３９歳以下、若しくは世帯に１８歳未満の子がいることが条件になります。</a:t>
                      </a:r>
                      <a:endParaRPr lang="en-US" altLang="ja-JP" sz="1400" kern="1200" dirty="0">
                        <a:solidFill>
                          <a:srgbClr val="FF0000"/>
                        </a:solidFill>
                        <a:effectLst/>
                        <a:latin typeface="BIZ UDPゴシック" panose="020B0400000000000000" pitchFamily="50" charset="-128"/>
                        <a:ea typeface="BIZ UDPゴシック" panose="020B0400000000000000" pitchFamily="50" charset="-128"/>
                      </a:endParaRPr>
                    </a:p>
                    <a:p>
                      <a:pPr algn="just">
                        <a:spcAft>
                          <a:spcPts val="0"/>
                        </a:spcAft>
                      </a:pPr>
                      <a:r>
                        <a:rPr lang="en-US" altLang="ja-JP" sz="1400" kern="1200" dirty="0">
                          <a:effectLst/>
                          <a:latin typeface="BIZ UDPゴシック" panose="020B0400000000000000" pitchFamily="50" charset="-128"/>
                          <a:ea typeface="BIZ UDPゴシック" panose="020B0400000000000000" pitchFamily="50" charset="-128"/>
                        </a:rPr>
                        <a:t>※</a:t>
                      </a:r>
                      <a:r>
                        <a:rPr lang="ja-JP" altLang="en-US" sz="1400" kern="1200" dirty="0">
                          <a:effectLst/>
                          <a:latin typeface="BIZ UDPゴシック" panose="020B0400000000000000" pitchFamily="50" charset="-128"/>
                          <a:ea typeface="BIZ UDPゴシック" panose="020B0400000000000000" pitchFamily="50" charset="-128"/>
                        </a:rPr>
                        <a:t>その他支給には条件がありますので詳細はお問い合わせください。</a:t>
                      </a:r>
                      <a:endParaRPr lang="en-US" altLang="ja-JP" sz="1400" kern="1200" dirty="0">
                        <a:effectLst/>
                        <a:latin typeface="BIZ UDPゴシック" panose="020B0400000000000000" pitchFamily="50" charset="-128"/>
                        <a:ea typeface="BIZ UDPゴシック" panose="020B0400000000000000" pitchFamily="50" charset="-128"/>
                      </a:endParaRPr>
                    </a:p>
                    <a:p>
                      <a:pPr algn="just">
                        <a:spcAft>
                          <a:spcPts val="0"/>
                        </a:spcAft>
                      </a:pPr>
                      <a:endParaRPr lang="ja-JP" sz="1200" kern="1200" dirty="0">
                        <a:solidFill>
                          <a:srgbClr val="00B05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9060" marR="99060" marT="0" marB="0" anchor="ctr">
                    <a:solidFill>
                      <a:schemeClr val="bg2"/>
                    </a:solidFill>
                  </a:tcPr>
                </a:tc>
                <a:tc>
                  <a:txBody>
                    <a:bodyPr/>
                    <a:lstStyle/>
                    <a:p>
                      <a:pPr algn="just">
                        <a:spcAft>
                          <a:spcPts val="0"/>
                        </a:spcAft>
                      </a:pPr>
                      <a:r>
                        <a:rPr lang="ja-JP" altLang="en-US" sz="1400" kern="1200" dirty="0">
                          <a:effectLst/>
                          <a:latin typeface="BIZ UDPゴシック" panose="020B0400000000000000" pitchFamily="50" charset="-128"/>
                          <a:ea typeface="BIZ UDPゴシック" panose="020B0400000000000000" pitchFamily="50" charset="-128"/>
                        </a:rPr>
                        <a:t>□世</a:t>
                      </a:r>
                      <a:r>
                        <a:rPr lang="ja-JP" sz="1400" kern="1200" dirty="0">
                          <a:effectLst/>
                          <a:latin typeface="BIZ UDPゴシック" panose="020B0400000000000000" pitchFamily="50" charset="-128"/>
                          <a:ea typeface="BIZ UDPゴシック" panose="020B0400000000000000" pitchFamily="50" charset="-128"/>
                        </a:rPr>
                        <a:t>帯：</a:t>
                      </a:r>
                      <a:r>
                        <a:rPr lang="en-US" altLang="ja-JP" sz="1400" kern="1200" dirty="0">
                          <a:solidFill>
                            <a:schemeClr val="tx1"/>
                          </a:solidFill>
                          <a:effectLst/>
                          <a:latin typeface="BIZ UDPゴシック" panose="020B0400000000000000" pitchFamily="50" charset="-128"/>
                          <a:ea typeface="BIZ UDPゴシック" panose="020B0400000000000000" pitchFamily="50" charset="-128"/>
                        </a:rPr>
                        <a:t>6</a:t>
                      </a:r>
                      <a:r>
                        <a:rPr lang="en-US" sz="1400" kern="1200" dirty="0">
                          <a:solidFill>
                            <a:schemeClr val="tx1"/>
                          </a:solidFill>
                          <a:effectLst/>
                          <a:latin typeface="BIZ UDPゴシック" panose="020B0400000000000000" pitchFamily="50" charset="-128"/>
                          <a:ea typeface="BIZ UDPゴシック" panose="020B0400000000000000" pitchFamily="50" charset="-128"/>
                        </a:rPr>
                        <a:t>0</a:t>
                      </a:r>
                      <a:r>
                        <a:rPr lang="ja-JP" sz="1400" kern="1200" dirty="0">
                          <a:solidFill>
                            <a:schemeClr val="tx1"/>
                          </a:solidFill>
                          <a:effectLst/>
                          <a:latin typeface="BIZ UDPゴシック" panose="020B0400000000000000" pitchFamily="50" charset="-128"/>
                          <a:ea typeface="BIZ UDPゴシック" panose="020B0400000000000000" pitchFamily="50" charset="-128"/>
                        </a:rPr>
                        <a:t>万円</a:t>
                      </a:r>
                    </a:p>
                    <a:p>
                      <a:pPr algn="just">
                        <a:spcAft>
                          <a:spcPts val="0"/>
                        </a:spcAft>
                      </a:pPr>
                      <a:r>
                        <a:rPr lang="ja-JP" altLang="en-US" sz="1400" kern="1200" dirty="0">
                          <a:solidFill>
                            <a:schemeClr val="tx1"/>
                          </a:solidFill>
                          <a:effectLst/>
                          <a:latin typeface="BIZ UDPゴシック" panose="020B0400000000000000" pitchFamily="50" charset="-128"/>
                          <a:ea typeface="BIZ UDPゴシック" panose="020B0400000000000000" pitchFamily="50" charset="-128"/>
                        </a:rPr>
                        <a:t>□</a:t>
                      </a:r>
                      <a:r>
                        <a:rPr lang="ja-JP" sz="1400" kern="1200" dirty="0">
                          <a:solidFill>
                            <a:schemeClr val="tx1"/>
                          </a:solidFill>
                          <a:effectLst/>
                          <a:latin typeface="BIZ UDPゴシック" panose="020B0400000000000000" pitchFamily="50" charset="-128"/>
                          <a:ea typeface="BIZ UDPゴシック" panose="020B0400000000000000" pitchFamily="50" charset="-128"/>
                        </a:rPr>
                        <a:t>単身：</a:t>
                      </a:r>
                      <a:r>
                        <a:rPr lang="en-US" altLang="ja-JP" sz="1400" kern="1200" dirty="0">
                          <a:solidFill>
                            <a:schemeClr val="tx1"/>
                          </a:solidFill>
                          <a:effectLst/>
                          <a:latin typeface="BIZ UDPゴシック" panose="020B0400000000000000" pitchFamily="50" charset="-128"/>
                          <a:ea typeface="BIZ UDPゴシック" panose="020B0400000000000000" pitchFamily="50" charset="-128"/>
                        </a:rPr>
                        <a:t>4</a:t>
                      </a:r>
                      <a:r>
                        <a:rPr lang="en-US" sz="1400" kern="1200" dirty="0">
                          <a:solidFill>
                            <a:schemeClr val="tx1"/>
                          </a:solidFill>
                          <a:effectLst/>
                          <a:latin typeface="BIZ UDPゴシック" panose="020B0400000000000000" pitchFamily="50" charset="-128"/>
                          <a:ea typeface="BIZ UDPゴシック" panose="020B0400000000000000" pitchFamily="50" charset="-128"/>
                        </a:rPr>
                        <a:t>0</a:t>
                      </a:r>
                      <a:r>
                        <a:rPr lang="ja-JP" sz="1400" kern="1200" dirty="0">
                          <a:solidFill>
                            <a:schemeClr val="tx1"/>
                          </a:solidFill>
                          <a:effectLst/>
                          <a:latin typeface="BIZ UDPゴシック" panose="020B0400000000000000" pitchFamily="50" charset="-128"/>
                          <a:ea typeface="BIZ UDPゴシック" panose="020B0400000000000000" pitchFamily="50" charset="-128"/>
                        </a:rPr>
                        <a:t>万円</a:t>
                      </a:r>
                      <a:endParaRPr lang="en-US" altLang="ja-JP" sz="1400" kern="1200" dirty="0">
                        <a:solidFill>
                          <a:schemeClr val="tx1"/>
                        </a:solidFill>
                        <a:effectLst/>
                        <a:latin typeface="BIZ UDPゴシック" panose="020B0400000000000000" pitchFamily="50" charset="-128"/>
                        <a:ea typeface="BIZ UDPゴシック" panose="020B0400000000000000" pitchFamily="50" charset="-128"/>
                      </a:endParaRPr>
                    </a:p>
                    <a:p>
                      <a:pPr algn="just">
                        <a:spcAft>
                          <a:spcPts val="0"/>
                        </a:spcAft>
                      </a:pPr>
                      <a:r>
                        <a:rPr lang="ja-JP" altLang="en-US" sz="1400" b="0" kern="1200" dirty="0">
                          <a:solidFill>
                            <a:schemeClr val="tx1"/>
                          </a:solidFill>
                          <a:effectLst/>
                          <a:latin typeface="BIZ UDPゴシック" panose="020B0400000000000000" pitchFamily="50" charset="-128"/>
                          <a:ea typeface="BIZ UDPゴシック" panose="020B0400000000000000" pitchFamily="50" charset="-128"/>
                        </a:rPr>
                        <a:t>　</a:t>
                      </a:r>
                      <a:endParaRPr lang="en-US" altLang="ja-JP" sz="1400" b="0" kern="1200" dirty="0">
                        <a:solidFill>
                          <a:schemeClr val="tx1"/>
                        </a:solidFill>
                        <a:effectLst/>
                        <a:latin typeface="BIZ UDPゴシック" panose="020B0400000000000000" pitchFamily="50" charset="-128"/>
                        <a:ea typeface="BIZ UDPゴシック" panose="020B0400000000000000" pitchFamily="50" charset="-128"/>
                      </a:endParaRPr>
                    </a:p>
                    <a:p>
                      <a:pPr algn="just">
                        <a:spcAft>
                          <a:spcPts val="0"/>
                        </a:spcAft>
                      </a:pPr>
                      <a:endParaRPr lang="ja-JP" sz="1150" b="1" kern="1200" dirty="0">
                        <a:solidFill>
                          <a:schemeClr val="tx1"/>
                        </a:solidFill>
                        <a:effectLst/>
                        <a:latin typeface="BIZ UDPゴシック" panose="020B0400000000000000" pitchFamily="50" charset="-128"/>
                        <a:ea typeface="BIZ UDPゴシック" panose="020B0400000000000000" pitchFamily="50" charset="-128"/>
                      </a:endParaRPr>
                    </a:p>
                    <a:p>
                      <a:pPr algn="just">
                        <a:spcAft>
                          <a:spcPts val="0"/>
                        </a:spcAft>
                      </a:pPr>
                      <a:endParaRPr lang="en-US" altLang="ja-JP" sz="800" b="1" kern="1200" dirty="0">
                        <a:solidFill>
                          <a:schemeClr val="tx1"/>
                        </a:solidFill>
                        <a:effectLst/>
                        <a:latin typeface="BIZ UDPゴシック" panose="020B0400000000000000" pitchFamily="50" charset="-128"/>
                        <a:ea typeface="BIZ UDPゴシック" panose="020B0400000000000000" pitchFamily="50" charset="-128"/>
                      </a:endParaRPr>
                    </a:p>
                    <a:p>
                      <a:pPr algn="just">
                        <a:spcAft>
                          <a:spcPts val="0"/>
                        </a:spcAft>
                      </a:pPr>
                      <a:r>
                        <a:rPr lang="ja-JP" altLang="en-US" sz="1200" kern="1200" dirty="0">
                          <a:solidFill>
                            <a:schemeClr val="tx1"/>
                          </a:solidFill>
                          <a:effectLst/>
                          <a:latin typeface="BIZ UDPゴシック" panose="020B0400000000000000" pitchFamily="50" charset="-128"/>
                          <a:ea typeface="BIZ UDPゴシック" panose="020B0400000000000000" pitchFamily="50" charset="-128"/>
                        </a:rPr>
                        <a:t>■</a:t>
                      </a:r>
                      <a:r>
                        <a:rPr lang="ja-JP" altLang="en-US" sz="1400" kern="1200" dirty="0">
                          <a:solidFill>
                            <a:schemeClr val="tx1"/>
                          </a:solidFill>
                          <a:effectLst/>
                          <a:latin typeface="BIZ UDPゴシック" panose="020B0400000000000000" pitchFamily="50" charset="-128"/>
                          <a:ea typeface="BIZ UDPゴシック" panose="020B0400000000000000" pitchFamily="50" charset="-128"/>
                        </a:rPr>
                        <a:t>１８歳未満の子どもがいる世帯は</a:t>
                      </a:r>
                      <a:r>
                        <a:rPr lang="en-US" altLang="ja-JP" sz="1400" kern="1200" dirty="0">
                          <a:solidFill>
                            <a:schemeClr val="tx1"/>
                          </a:solidFill>
                          <a:effectLst/>
                          <a:latin typeface="BIZ UDPゴシック" panose="020B0400000000000000" pitchFamily="50" charset="-128"/>
                          <a:ea typeface="BIZ UDPゴシック" panose="020B0400000000000000" pitchFamily="50" charset="-128"/>
                        </a:rPr>
                        <a:t>2</a:t>
                      </a:r>
                      <a:r>
                        <a:rPr lang="en-US" sz="1400" kern="1200" dirty="0">
                          <a:solidFill>
                            <a:schemeClr val="tx1"/>
                          </a:solidFill>
                          <a:effectLst/>
                          <a:latin typeface="BIZ UDPゴシック" panose="020B0400000000000000" pitchFamily="50" charset="-128"/>
                          <a:ea typeface="BIZ UDPゴシック" panose="020B0400000000000000" pitchFamily="50" charset="-128"/>
                        </a:rPr>
                        <a:t>0</a:t>
                      </a:r>
                      <a:r>
                        <a:rPr lang="ja-JP" sz="1400" kern="1200" dirty="0">
                          <a:solidFill>
                            <a:schemeClr val="tx1"/>
                          </a:solidFill>
                          <a:effectLst/>
                          <a:latin typeface="BIZ UDPゴシック" panose="020B0400000000000000" pitchFamily="50" charset="-128"/>
                          <a:ea typeface="BIZ UDPゴシック" panose="020B0400000000000000" pitchFamily="50" charset="-128"/>
                        </a:rPr>
                        <a:t>万円加算</a:t>
                      </a:r>
                      <a:endParaRPr lang="en-US" altLang="ja-JP" sz="1400" kern="12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spcAft>
                          <a:spcPts val="0"/>
                        </a:spcAft>
                      </a:pPr>
                      <a:endParaRPr lang="en-US" altLang="ja-JP" sz="1200" kern="1200" dirty="0">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spcAft>
                          <a:spcPts val="0"/>
                        </a:spcAft>
                      </a:pPr>
                      <a:endParaRPr lang="en-US" altLang="ja-JP" sz="1150" kern="12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spcAft>
                          <a:spcPts val="0"/>
                        </a:spcAft>
                      </a:pPr>
                      <a:endParaRPr lang="en-US" altLang="ja-JP" sz="1150" kern="12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spcAft>
                          <a:spcPts val="0"/>
                        </a:spcAft>
                      </a:pPr>
                      <a:endParaRPr lang="ja-JP" sz="1150" b="1" kern="1200" dirty="0">
                        <a:solidFill>
                          <a:srgbClr val="00B05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9060" marR="99060" marT="0" marB="0" anchor="ctr">
                    <a:solidFill>
                      <a:schemeClr val="bg2"/>
                    </a:solidFill>
                  </a:tcPr>
                </a:tc>
                <a:extLst>
                  <a:ext uri="{0D108BD9-81ED-4DB2-BD59-A6C34878D82A}">
                    <a16:rowId xmlns:a16="http://schemas.microsoft.com/office/drawing/2014/main" val="1966751664"/>
                  </a:ext>
                </a:extLst>
              </a:tr>
            </a:tbl>
          </a:graphicData>
        </a:graphic>
      </p:graphicFrame>
      <p:sp>
        <p:nvSpPr>
          <p:cNvPr id="47" name="正方形/長方形 46"/>
          <p:cNvSpPr/>
          <p:nvPr/>
        </p:nvSpPr>
        <p:spPr>
          <a:xfrm>
            <a:off x="199626" y="5986186"/>
            <a:ext cx="5089025" cy="859780"/>
          </a:xfrm>
          <a:prstGeom prst="rect">
            <a:avLst/>
          </a:prstGeom>
          <a:solidFill>
            <a:srgbClr val="B9FEB0"/>
          </a:solidFill>
          <a:ln w="158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60396"/>
            <a:r>
              <a:rPr lang="en-US" altLang="ja-JP" sz="1589" dirty="0">
                <a:solidFill>
                  <a:schemeClr val="tx1"/>
                </a:solidFill>
                <a:latin typeface="Calibri" panose="020F0502020204030204"/>
                <a:ea typeface="游ゴシック" panose="020B0400000000000000" pitchFamily="50" charset="-128"/>
              </a:rPr>
              <a:t>【</a:t>
            </a:r>
            <a:r>
              <a:rPr lang="ja-JP" altLang="en-US" sz="1589" dirty="0">
                <a:solidFill>
                  <a:schemeClr val="tx1"/>
                </a:solidFill>
                <a:latin typeface="Calibri" panose="020F0502020204030204"/>
                <a:ea typeface="游ゴシック" panose="020B0400000000000000" pitchFamily="50" charset="-128"/>
              </a:rPr>
              <a:t>注意</a:t>
            </a:r>
            <a:r>
              <a:rPr lang="en-US" altLang="ja-JP" sz="1589" dirty="0">
                <a:solidFill>
                  <a:schemeClr val="tx1"/>
                </a:solidFill>
                <a:latin typeface="Calibri" panose="020F0502020204030204"/>
                <a:ea typeface="游ゴシック" panose="020B0400000000000000" pitchFamily="50" charset="-128"/>
              </a:rPr>
              <a:t>】</a:t>
            </a:r>
            <a:endParaRPr lang="en-US" altLang="ja-JP" sz="1400" dirty="0">
              <a:solidFill>
                <a:schemeClr val="tx1"/>
              </a:solidFill>
              <a:latin typeface="Calibri" panose="020F0502020204030204"/>
              <a:ea typeface="游ゴシック" panose="020B0400000000000000" pitchFamily="50" charset="-128"/>
            </a:endParaRPr>
          </a:p>
          <a:p>
            <a:pPr defTabSz="660396"/>
            <a:r>
              <a:rPr lang="ja-JP" altLang="en-US" sz="1400" dirty="0">
                <a:solidFill>
                  <a:schemeClr val="tx1"/>
                </a:solidFill>
                <a:latin typeface="Calibri" panose="020F0502020204030204"/>
                <a:ea typeface="游ゴシック" panose="020B0400000000000000" pitchFamily="50" charset="-128"/>
              </a:rPr>
              <a:t>◆「佐伯市</a:t>
            </a:r>
            <a:r>
              <a:rPr lang="ja-JP" altLang="en-US" sz="1400" dirty="0">
                <a:solidFill>
                  <a:srgbClr val="FF0000"/>
                </a:solidFill>
                <a:latin typeface="Calibri" panose="020F0502020204030204"/>
                <a:ea typeface="游ゴシック" panose="020B0400000000000000" pitchFamily="50" charset="-128"/>
              </a:rPr>
              <a:t>移住者就業応援給付事業補助金</a:t>
            </a:r>
            <a:r>
              <a:rPr lang="ja-JP" altLang="en-US" sz="1400" dirty="0">
                <a:solidFill>
                  <a:schemeClr val="tx1"/>
                </a:solidFill>
                <a:latin typeface="Calibri" panose="020F0502020204030204"/>
                <a:ea typeface="游ゴシック" panose="020B0400000000000000" pitchFamily="50" charset="-128"/>
              </a:rPr>
              <a:t>」　　　　　　　　　　　　　　　「</a:t>
            </a:r>
            <a:r>
              <a:rPr lang="ja-JP" altLang="en-US" sz="1400" dirty="0">
                <a:solidFill>
                  <a:srgbClr val="FF0000"/>
                </a:solidFill>
                <a:latin typeface="Calibri" panose="020F0502020204030204"/>
                <a:ea typeface="游ゴシック" panose="020B0400000000000000" pitchFamily="50" charset="-128"/>
              </a:rPr>
              <a:t>佐伯市空き家利活用事業補助金」</a:t>
            </a:r>
            <a:r>
              <a:rPr lang="ja-JP" altLang="en-US" sz="1400" dirty="0">
                <a:solidFill>
                  <a:schemeClr val="tx1"/>
                </a:solidFill>
                <a:latin typeface="Calibri" panose="020F0502020204030204"/>
                <a:ea typeface="游ゴシック" panose="020B0400000000000000" pitchFamily="50" charset="-128"/>
              </a:rPr>
              <a:t>との併給はできません。</a:t>
            </a:r>
          </a:p>
        </p:txBody>
      </p:sp>
      <p:sp>
        <p:nvSpPr>
          <p:cNvPr id="38" name="正方形/長方形 37"/>
          <p:cNvSpPr/>
          <p:nvPr/>
        </p:nvSpPr>
        <p:spPr>
          <a:xfrm>
            <a:off x="248842" y="792795"/>
            <a:ext cx="6311868" cy="1415772"/>
          </a:xfrm>
          <a:prstGeom prst="rect">
            <a:avLst/>
          </a:prstGeom>
        </p:spPr>
        <p:txBody>
          <a:bodyPr wrap="square">
            <a:spAutoFit/>
          </a:bodyPr>
          <a:lstStyle/>
          <a:p>
            <a:pPr defTabSz="660396"/>
            <a:r>
              <a:rPr lang="ja-JP" altLang="en-US" sz="1400" b="1" dirty="0">
                <a:solidFill>
                  <a:prstClr val="black"/>
                </a:solidFill>
                <a:latin typeface="BIZ UDゴシック" panose="020B0400000000000000" pitchFamily="49" charset="-128"/>
                <a:ea typeface="BIZ UDゴシック" panose="020B0400000000000000" pitchFamily="49" charset="-128"/>
              </a:rPr>
              <a:t>　　　　　　　　　</a:t>
            </a:r>
            <a:r>
              <a:rPr lang="ja-JP" altLang="en-US" sz="1600" b="1" dirty="0">
                <a:solidFill>
                  <a:prstClr val="black"/>
                </a:solidFill>
                <a:latin typeface="BIZ UDゴシック" panose="020B0400000000000000" pitchFamily="49" charset="-128"/>
                <a:ea typeface="BIZ UDゴシック" panose="020B0400000000000000" pitchFamily="49" charset="-128"/>
              </a:rPr>
              <a:t>県外からの移住で補助対象</a:t>
            </a:r>
            <a:endParaRPr lang="en-US" altLang="ja-JP" sz="1600" b="1" dirty="0">
              <a:solidFill>
                <a:prstClr val="black"/>
              </a:solidFill>
              <a:latin typeface="BIZ UDゴシック" panose="020B0400000000000000" pitchFamily="49" charset="-128"/>
              <a:ea typeface="BIZ UDゴシック" panose="020B0400000000000000" pitchFamily="49" charset="-128"/>
            </a:endParaRPr>
          </a:p>
          <a:p>
            <a:pPr defTabSz="660396"/>
            <a:r>
              <a:rPr lang="ja-JP" altLang="en-US" sz="1400" b="1" dirty="0">
                <a:solidFill>
                  <a:prstClr val="black"/>
                </a:solidFill>
                <a:latin typeface="BIZ UDゴシック" panose="020B0400000000000000" pitchFamily="49" charset="-128"/>
                <a:ea typeface="BIZ UDゴシック" panose="020B0400000000000000" pitchFamily="49" charset="-128"/>
              </a:rPr>
              <a:t>　　　　</a:t>
            </a:r>
            <a:r>
              <a:rPr lang="ja-JP" altLang="en-US" sz="1400" b="1" dirty="0">
                <a:solidFill>
                  <a:srgbClr val="FF0000"/>
                </a:solidFill>
                <a:latin typeface="BIZ UDゴシック" panose="020B0400000000000000" pitchFamily="49" charset="-128"/>
                <a:ea typeface="BIZ UDゴシック" panose="020B0400000000000000" pitchFamily="49" charset="-128"/>
              </a:rPr>
              <a:t>（５年以上継続して佐伯市に居住することが条件）</a:t>
            </a:r>
            <a:endParaRPr lang="en-US" altLang="ja-JP" sz="1400" b="1" dirty="0">
              <a:solidFill>
                <a:srgbClr val="FF0000"/>
              </a:solidFill>
              <a:latin typeface="BIZ UDゴシック" panose="020B0400000000000000" pitchFamily="49" charset="-128"/>
              <a:ea typeface="BIZ UDゴシック" panose="020B0400000000000000" pitchFamily="49" charset="-128"/>
            </a:endParaRPr>
          </a:p>
          <a:p>
            <a:pPr defTabSz="660396"/>
            <a:r>
              <a:rPr lang="ja-JP" altLang="en-US" sz="1400" b="1" dirty="0">
                <a:solidFill>
                  <a:prstClr val="black"/>
                </a:solidFill>
                <a:latin typeface="BIZ UDゴシック" panose="020B0400000000000000" pitchFamily="49" charset="-128"/>
                <a:ea typeface="BIZ UDゴシック" panose="020B0400000000000000" pitchFamily="49" charset="-128"/>
              </a:rPr>
              <a:t>　　　　　　　　　　</a:t>
            </a:r>
            <a:endParaRPr lang="en-US" altLang="ja-JP" b="1" dirty="0">
              <a:solidFill>
                <a:srgbClr val="FF0000"/>
              </a:solidFill>
              <a:latin typeface="HGS創英角ﾎﾟｯﾌﾟ体" panose="040B0A00000000000000" pitchFamily="50" charset="-128"/>
              <a:ea typeface="HGS創英角ﾎﾟｯﾌﾟ体" panose="040B0A00000000000000" pitchFamily="50" charset="-128"/>
            </a:endParaRPr>
          </a:p>
          <a:p>
            <a:pPr defTabSz="660396"/>
            <a:r>
              <a:rPr lang="ja-JP" altLang="en-US" b="1" dirty="0">
                <a:solidFill>
                  <a:srgbClr val="FF0000"/>
                </a:solidFill>
                <a:latin typeface="BIZ UDゴシック" panose="020B0400000000000000" pitchFamily="49" charset="-128"/>
                <a:ea typeface="BIZ UDゴシック" panose="020B0400000000000000" pitchFamily="49" charset="-128"/>
              </a:rPr>
              <a:t>　</a:t>
            </a:r>
            <a:endParaRPr lang="en-US" altLang="ja-JP" sz="1200" b="1" dirty="0">
              <a:solidFill>
                <a:srgbClr val="FF0000"/>
              </a:solidFill>
              <a:latin typeface="BIZ UDゴシック" panose="020B0400000000000000" pitchFamily="49" charset="-128"/>
              <a:ea typeface="BIZ UDゴシック" panose="020B0400000000000000" pitchFamily="49" charset="-128"/>
            </a:endParaRPr>
          </a:p>
          <a:p>
            <a:pPr defTabSz="660396"/>
            <a:endParaRPr lang="en-US" altLang="ja-JP" sz="1200" b="1" dirty="0">
              <a:solidFill>
                <a:srgbClr val="FF0000"/>
              </a:solidFill>
              <a:latin typeface="+mn-ea"/>
            </a:endParaRPr>
          </a:p>
          <a:p>
            <a:pPr defTabSz="660396"/>
            <a:r>
              <a:rPr lang="ja-JP" altLang="en-US" sz="1200" b="1" dirty="0">
                <a:solidFill>
                  <a:srgbClr val="7030A0"/>
                </a:solidFill>
                <a:latin typeface="+mn-ea"/>
              </a:rPr>
              <a:t>　　</a:t>
            </a:r>
            <a:r>
              <a:rPr lang="ja-JP" altLang="en-US" sz="1200" dirty="0">
                <a:solidFill>
                  <a:srgbClr val="FF0000"/>
                </a:solidFill>
                <a:latin typeface="+mn-ea"/>
              </a:rPr>
              <a:t>　　　　　　</a:t>
            </a:r>
            <a:r>
              <a:rPr lang="ja-JP" altLang="en-US" sz="1200" dirty="0">
                <a:solidFill>
                  <a:srgbClr val="7030A0"/>
                </a:solidFill>
                <a:latin typeface="+mn-ea"/>
              </a:rPr>
              <a:t>　　　　</a:t>
            </a:r>
            <a:endParaRPr lang="en-US" altLang="ja-JP" sz="1200" b="1" dirty="0">
              <a:solidFill>
                <a:srgbClr val="7030A0"/>
              </a:solidFill>
              <a:latin typeface="+mn-ea"/>
            </a:endParaRPr>
          </a:p>
        </p:txBody>
      </p:sp>
      <p:pic>
        <p:nvPicPr>
          <p:cNvPr id="19" name="図 18"/>
          <p:cNvPicPr>
            <a:picLocks noChangeAspect="1"/>
          </p:cNvPicPr>
          <p:nvPr/>
        </p:nvPicPr>
        <p:blipFill rotWithShape="1">
          <a:blip r:embed="rId3"/>
          <a:srcRect l="1944" t="53803" r="85779" b="29435"/>
          <a:stretch/>
        </p:blipFill>
        <p:spPr>
          <a:xfrm>
            <a:off x="5037025" y="7505643"/>
            <a:ext cx="1159304" cy="890336"/>
          </a:xfrm>
          <a:prstGeom prst="rect">
            <a:avLst/>
          </a:prstGeom>
        </p:spPr>
      </p:pic>
      <p:sp>
        <p:nvSpPr>
          <p:cNvPr id="3" name="正方形/長方形 2"/>
          <p:cNvSpPr/>
          <p:nvPr/>
        </p:nvSpPr>
        <p:spPr>
          <a:xfrm>
            <a:off x="319419" y="6930762"/>
            <a:ext cx="1851085" cy="1424258"/>
          </a:xfrm>
          <a:prstGeom prst="rect">
            <a:avLst/>
          </a:prstGeom>
          <a:solidFill>
            <a:schemeClr val="bg1"/>
          </a:solidFill>
          <a:ln w="158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60396"/>
            <a:endParaRPr kumimoji="1" lang="ja-JP" altLang="en-US" sz="1589" kern="100" dirty="0">
              <a:solidFill>
                <a:schemeClr val="tx1"/>
              </a:solidFill>
            </a:endParaRPr>
          </a:p>
        </p:txBody>
      </p:sp>
      <p:pic>
        <p:nvPicPr>
          <p:cNvPr id="24" name="図 23"/>
          <p:cNvPicPr>
            <a:picLocks noChangeAspect="1"/>
          </p:cNvPicPr>
          <p:nvPr/>
        </p:nvPicPr>
        <p:blipFill rotWithShape="1">
          <a:blip r:embed="rId4"/>
          <a:srcRect l="49121" t="41393" r="32700" b="42493"/>
          <a:stretch/>
        </p:blipFill>
        <p:spPr>
          <a:xfrm>
            <a:off x="2919906" y="7419541"/>
            <a:ext cx="1404883" cy="700430"/>
          </a:xfrm>
          <a:prstGeom prst="rect">
            <a:avLst/>
          </a:prstGeom>
          <a:solidFill>
            <a:schemeClr val="bg1"/>
          </a:solidFill>
          <a:ln>
            <a:noFill/>
          </a:ln>
        </p:spPr>
      </p:pic>
      <p:pic>
        <p:nvPicPr>
          <p:cNvPr id="27" name="図 26"/>
          <p:cNvPicPr>
            <a:picLocks noChangeAspect="1"/>
          </p:cNvPicPr>
          <p:nvPr/>
        </p:nvPicPr>
        <p:blipFill rotWithShape="1">
          <a:blip r:embed="rId5"/>
          <a:srcRect l="16186" t="25095" r="72496" b="58051"/>
          <a:stretch/>
        </p:blipFill>
        <p:spPr>
          <a:xfrm>
            <a:off x="5439373" y="6290333"/>
            <a:ext cx="1015575" cy="850707"/>
          </a:xfrm>
          <a:prstGeom prst="rect">
            <a:avLst/>
          </a:prstGeom>
        </p:spPr>
      </p:pic>
      <p:pic>
        <p:nvPicPr>
          <p:cNvPr id="28" name="図 27"/>
          <p:cNvPicPr>
            <a:picLocks noChangeAspect="1"/>
          </p:cNvPicPr>
          <p:nvPr/>
        </p:nvPicPr>
        <p:blipFill rotWithShape="1">
          <a:blip r:embed="rId6"/>
          <a:srcRect l="15106" t="36764" r="56289" b="12440"/>
          <a:stretch/>
        </p:blipFill>
        <p:spPr>
          <a:xfrm>
            <a:off x="403051" y="6905234"/>
            <a:ext cx="1787907" cy="1835533"/>
          </a:xfrm>
          <a:prstGeom prst="rect">
            <a:avLst/>
          </a:prstGeom>
        </p:spPr>
      </p:pic>
      <p:pic>
        <p:nvPicPr>
          <p:cNvPr id="29" name="図 28"/>
          <p:cNvPicPr>
            <a:picLocks noChangeAspect="1"/>
          </p:cNvPicPr>
          <p:nvPr/>
        </p:nvPicPr>
        <p:blipFill rotWithShape="1">
          <a:blip r:embed="rId7"/>
          <a:srcRect l="33234" t="54914" r="52911" b="25732"/>
          <a:stretch/>
        </p:blipFill>
        <p:spPr>
          <a:xfrm>
            <a:off x="332294" y="8240504"/>
            <a:ext cx="630989" cy="495778"/>
          </a:xfrm>
          <a:prstGeom prst="rect">
            <a:avLst/>
          </a:prstGeom>
        </p:spPr>
      </p:pic>
      <p:pic>
        <p:nvPicPr>
          <p:cNvPr id="30" name="図 29"/>
          <p:cNvPicPr>
            <a:picLocks noChangeAspect="1"/>
          </p:cNvPicPr>
          <p:nvPr/>
        </p:nvPicPr>
        <p:blipFill rotWithShape="1">
          <a:blip r:embed="rId8"/>
          <a:srcRect l="67769" t="66952" r="17854" b="16471"/>
          <a:stretch/>
        </p:blipFill>
        <p:spPr>
          <a:xfrm>
            <a:off x="4502490" y="8643868"/>
            <a:ext cx="1196853" cy="776220"/>
          </a:xfrm>
          <a:prstGeom prst="rect">
            <a:avLst/>
          </a:prstGeom>
        </p:spPr>
      </p:pic>
      <p:pic>
        <p:nvPicPr>
          <p:cNvPr id="31" name="図 30"/>
          <p:cNvPicPr>
            <a:picLocks noChangeAspect="1"/>
          </p:cNvPicPr>
          <p:nvPr/>
        </p:nvPicPr>
        <p:blipFill rotWithShape="1">
          <a:blip r:embed="rId9"/>
          <a:srcRect l="14898" t="60193" r="74424" b="22768"/>
          <a:stretch/>
        </p:blipFill>
        <p:spPr>
          <a:xfrm>
            <a:off x="5774247" y="8806701"/>
            <a:ext cx="740275" cy="664442"/>
          </a:xfrm>
          <a:prstGeom prst="rect">
            <a:avLst/>
          </a:prstGeom>
        </p:spPr>
      </p:pic>
      <p:pic>
        <p:nvPicPr>
          <p:cNvPr id="32" name="図 31"/>
          <p:cNvPicPr>
            <a:picLocks noChangeAspect="1"/>
          </p:cNvPicPr>
          <p:nvPr/>
        </p:nvPicPr>
        <p:blipFill rotWithShape="1">
          <a:blip r:embed="rId10"/>
          <a:srcRect l="28754" t="30652" r="51869" b="52309"/>
          <a:stretch/>
        </p:blipFill>
        <p:spPr>
          <a:xfrm rot="21157922">
            <a:off x="2018618" y="7689121"/>
            <a:ext cx="874186" cy="402218"/>
          </a:xfrm>
          <a:prstGeom prst="rect">
            <a:avLst/>
          </a:prstGeom>
          <a:solidFill>
            <a:schemeClr val="bg1"/>
          </a:solidFill>
        </p:spPr>
      </p:pic>
      <p:sp>
        <p:nvSpPr>
          <p:cNvPr id="33" name="正方形/長方形 32"/>
          <p:cNvSpPr/>
          <p:nvPr/>
        </p:nvSpPr>
        <p:spPr>
          <a:xfrm>
            <a:off x="4654999" y="8332918"/>
            <a:ext cx="1504326" cy="310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HGSｺﾞｼｯｸE" panose="020B0900000000000000" pitchFamily="50" charset="-128"/>
                <a:ea typeface="HGSｺﾞｼｯｸE" panose="020B0900000000000000" pitchFamily="50" charset="-128"/>
              </a:rPr>
              <a:t>テレワーク</a:t>
            </a:r>
          </a:p>
        </p:txBody>
      </p:sp>
      <p:sp>
        <p:nvSpPr>
          <p:cNvPr id="34" name="正方形/長方形 33"/>
          <p:cNvSpPr/>
          <p:nvPr/>
        </p:nvSpPr>
        <p:spPr>
          <a:xfrm>
            <a:off x="5178677" y="7056465"/>
            <a:ext cx="1599710" cy="310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HGSｺﾞｼｯｸE" panose="020B0900000000000000" pitchFamily="50" charset="-128"/>
                <a:ea typeface="HGSｺﾞｼｯｸE" panose="020B0900000000000000" pitchFamily="50" charset="-128"/>
              </a:rPr>
              <a:t>県ﾏｯﾁﾝｸﾞｻｲﾄ企業に就職</a:t>
            </a:r>
          </a:p>
        </p:txBody>
      </p:sp>
      <p:sp>
        <p:nvSpPr>
          <p:cNvPr id="35" name="正方形/長方形 34"/>
          <p:cNvSpPr/>
          <p:nvPr/>
        </p:nvSpPr>
        <p:spPr>
          <a:xfrm>
            <a:off x="4864514" y="9385465"/>
            <a:ext cx="1504326" cy="310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HGSｺﾞｼｯｸE" panose="020B0900000000000000" pitchFamily="50" charset="-128"/>
                <a:ea typeface="HGSｺﾞｼｯｸE" panose="020B0900000000000000" pitchFamily="50" charset="-128"/>
              </a:rPr>
              <a:t>地域課題解決型起業</a:t>
            </a:r>
          </a:p>
        </p:txBody>
      </p:sp>
      <p:sp>
        <p:nvSpPr>
          <p:cNvPr id="7" name="テキスト ボックス 6">
            <a:extLst>
              <a:ext uri="{FF2B5EF4-FFF2-40B4-BE49-F238E27FC236}">
                <a16:creationId xmlns:a16="http://schemas.microsoft.com/office/drawing/2014/main" id="{DB22772F-9BF1-40DA-AE8A-68169D7DB87C}"/>
              </a:ext>
            </a:extLst>
          </p:cNvPr>
          <p:cNvSpPr txBox="1"/>
          <p:nvPr/>
        </p:nvSpPr>
        <p:spPr>
          <a:xfrm>
            <a:off x="223205" y="8875226"/>
            <a:ext cx="3935505" cy="738664"/>
          </a:xfrm>
          <a:prstGeom prst="rect">
            <a:avLst/>
          </a:prstGeom>
          <a:noFill/>
        </p:spPr>
        <p:txBody>
          <a:bodyPr wrap="square" rtlCol="0">
            <a:spAutoFit/>
          </a:bodyPr>
          <a:lstStyle/>
          <a:p>
            <a:r>
              <a:rPr kumimoji="1" lang="en-US" altLang="ja-JP" sz="1400" dirty="0"/>
              <a:t>【</a:t>
            </a:r>
            <a:r>
              <a:rPr kumimoji="1" lang="ja-JP" altLang="en-US" sz="1400" dirty="0"/>
              <a:t>問合せ先</a:t>
            </a:r>
            <a:r>
              <a:rPr kumimoji="1" lang="en-US" altLang="ja-JP" sz="1400" dirty="0"/>
              <a:t>】</a:t>
            </a:r>
          </a:p>
          <a:p>
            <a:r>
              <a:rPr kumimoji="1" lang="ja-JP" altLang="en-US" sz="1400" dirty="0"/>
              <a:t>佐伯市役所　地域振興課　ふるさと振興係</a:t>
            </a:r>
            <a:endParaRPr kumimoji="1" lang="en-US" altLang="ja-JP" sz="1400" dirty="0"/>
          </a:p>
          <a:p>
            <a:r>
              <a:rPr kumimoji="1" lang="en-US" altLang="ja-JP" sz="1400" dirty="0"/>
              <a:t>TEL</a:t>
            </a:r>
            <a:r>
              <a:rPr kumimoji="1" lang="ja-JP" altLang="en-US" sz="1400" dirty="0"/>
              <a:t>　</a:t>
            </a:r>
            <a:r>
              <a:rPr kumimoji="1" lang="en-US" altLang="ja-JP" sz="1400" dirty="0"/>
              <a:t>0972-22-3033</a:t>
            </a:r>
            <a:endParaRPr kumimoji="1" lang="ja-JP" altLang="en-US" sz="1400" dirty="0"/>
          </a:p>
        </p:txBody>
      </p:sp>
      <p:pic>
        <p:nvPicPr>
          <p:cNvPr id="26" name="図 25">
            <a:extLst>
              <a:ext uri="{FF2B5EF4-FFF2-40B4-BE49-F238E27FC236}">
                <a16:creationId xmlns:a16="http://schemas.microsoft.com/office/drawing/2014/main" id="{BFC977A8-DCD9-49EC-9026-70AA6ED1DF4B}"/>
              </a:ext>
            </a:extLst>
          </p:cNvPr>
          <p:cNvPicPr/>
          <p:nvPr/>
        </p:nvPicPr>
        <p:blipFill rotWithShape="1">
          <a:blip r:embed="rId11">
            <a:extLst>
              <a:ext uri="{28A0092B-C50C-407E-A947-70E740481C1C}">
                <a14:useLocalDpi xmlns:a14="http://schemas.microsoft.com/office/drawing/2010/main" val="0"/>
              </a:ext>
            </a:extLst>
          </a:blip>
          <a:srcRect r="2778"/>
          <a:stretch/>
        </p:blipFill>
        <p:spPr>
          <a:xfrm>
            <a:off x="3771183" y="2155007"/>
            <a:ext cx="553606" cy="518016"/>
          </a:xfrm>
          <a:prstGeom prst="rect">
            <a:avLst/>
          </a:prstGeom>
        </p:spPr>
      </p:pic>
    </p:spTree>
    <p:extLst>
      <p:ext uri="{BB962C8B-B14F-4D97-AF65-F5344CB8AC3E}">
        <p14:creationId xmlns:p14="http://schemas.microsoft.com/office/powerpoint/2010/main" val="1610089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18837" y="583532"/>
            <a:ext cx="6220326" cy="8525411"/>
          </a:xfrm>
          <a:prstGeom prst="rect">
            <a:avLst/>
          </a:prstGeom>
          <a:solidFill>
            <a:srgbClr val="FAD9C2"/>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lvl="0"/>
            <a:r>
              <a:rPr lang="en-US" altLang="ja-JP" sz="1600" b="1" dirty="0">
                <a:latin typeface="ＭＳ ゴシック" panose="020B0609070205080204" pitchFamily="49" charset="-128"/>
                <a:ea typeface="ＭＳ ゴシック" panose="020B0609070205080204" pitchFamily="49" charset="-128"/>
              </a:rPr>
              <a:t>【</a:t>
            </a:r>
            <a:r>
              <a:rPr lang="ja-JP" altLang="ja-JP" sz="1600" b="1" dirty="0">
                <a:latin typeface="ＭＳ ゴシック" panose="020B0609070205080204" pitchFamily="49" charset="-128"/>
                <a:ea typeface="ＭＳ ゴシック" panose="020B0609070205080204" pitchFamily="49" charset="-128"/>
              </a:rPr>
              <a:t>移住元に関する要件</a:t>
            </a:r>
            <a:r>
              <a:rPr lang="en-US" altLang="ja-JP" sz="1600" b="1" dirty="0">
                <a:latin typeface="ＭＳ ゴシック" panose="020B0609070205080204" pitchFamily="49" charset="-128"/>
                <a:ea typeface="ＭＳ ゴシック" panose="020B0609070205080204" pitchFamily="49" charset="-128"/>
              </a:rPr>
              <a:t>】</a:t>
            </a:r>
          </a:p>
          <a:p>
            <a:pPr lvl="0"/>
            <a:endParaRPr lang="en-US" altLang="ja-JP" sz="1600" b="1" dirty="0">
              <a:latin typeface="ＭＳ ゴシック" panose="020B0609070205080204" pitchFamily="49" charset="-128"/>
              <a:ea typeface="ＭＳ ゴシック" panose="020B0609070205080204" pitchFamily="49" charset="-128"/>
            </a:endParaRPr>
          </a:p>
          <a:p>
            <a:pPr lvl="0"/>
            <a:r>
              <a:rPr lang="ja-JP" altLang="en-US" sz="1600" b="1" u="sng" dirty="0">
                <a:latin typeface="ＭＳ ゴシック" panose="020B0609070205080204" pitchFamily="49" charset="-128"/>
                <a:ea typeface="ＭＳ ゴシック" panose="020B0609070205080204" pitchFamily="49" charset="-128"/>
              </a:rPr>
              <a:t>大分県移住支援事業実施要領</a:t>
            </a:r>
            <a:endParaRPr lang="ja-JP" altLang="ja-JP" sz="1600" b="1" u="sng" dirty="0">
              <a:latin typeface="ＭＳ ゴシック" panose="020B0609070205080204" pitchFamily="49" charset="-128"/>
              <a:ea typeface="ＭＳ ゴシック" panose="020B0609070205080204" pitchFamily="49" charset="-128"/>
            </a:endParaRPr>
          </a:p>
          <a:p>
            <a:r>
              <a:rPr lang="ja-JP" altLang="en-US" sz="1400" b="1" dirty="0">
                <a:latin typeface="ＭＳ ゴシック" panose="020B0609070205080204" pitchFamily="49" charset="-128"/>
                <a:ea typeface="ＭＳ ゴシック" panose="020B0609070205080204" pitchFamily="49" charset="-128"/>
              </a:rPr>
              <a:t>第４　移住支援事業は、次のとおり実施する。</a:t>
            </a:r>
          </a:p>
          <a:p>
            <a:r>
              <a:rPr lang="ja-JP" altLang="en-US" sz="1400" b="1" dirty="0">
                <a:latin typeface="ＭＳ ゴシック" panose="020B0609070205080204" pitchFamily="49" charset="-128"/>
                <a:ea typeface="ＭＳ ゴシック" panose="020B0609070205080204" pitchFamily="49" charset="-128"/>
              </a:rPr>
              <a:t>（１）移住支援金の支給</a:t>
            </a:r>
          </a:p>
          <a:p>
            <a:r>
              <a:rPr lang="ja-JP" altLang="en-US" sz="1400" b="1" dirty="0">
                <a:latin typeface="ＭＳ ゴシック" panose="020B0609070205080204" pitchFamily="49" charset="-128"/>
                <a:ea typeface="ＭＳ ゴシック" panose="020B0609070205080204" pitchFamily="49" charset="-128"/>
              </a:rPr>
              <a:t>　①　移住等に関する要件</a:t>
            </a:r>
            <a:endParaRPr lang="en-US" altLang="ja-JP" sz="1400" b="1" dirty="0">
              <a:latin typeface="ＭＳ ゴシック" panose="020B0609070205080204" pitchFamily="49" charset="-128"/>
              <a:ea typeface="ＭＳ ゴシック" panose="020B0609070205080204" pitchFamily="49" charset="-128"/>
            </a:endParaRPr>
          </a:p>
          <a:p>
            <a:r>
              <a:rPr lang="ja-JP" altLang="en-US" sz="1400" b="1" dirty="0">
                <a:latin typeface="ＭＳ ゴシック" panose="020B0609070205080204" pitchFamily="49" charset="-128"/>
                <a:ea typeface="ＭＳ ゴシック" panose="020B0609070205080204" pitchFamily="49" charset="-128"/>
              </a:rPr>
              <a:t>（ア）移住元に関する要件</a:t>
            </a:r>
            <a:endParaRPr lang="en-US" altLang="ja-JP" sz="1400" b="1" dirty="0">
              <a:latin typeface="ＭＳ ゴシック" panose="020B0609070205080204" pitchFamily="49" charset="-128"/>
              <a:ea typeface="ＭＳ ゴシック" panose="020B0609070205080204" pitchFamily="49" charset="-128"/>
            </a:endParaRPr>
          </a:p>
          <a:p>
            <a:endParaRPr lang="en-US" altLang="ja-JP" sz="1600" b="1" dirty="0">
              <a:latin typeface="ＭＳ ゴシック" panose="020B0609070205080204" pitchFamily="49" charset="-128"/>
              <a:ea typeface="ＭＳ ゴシック" panose="020B0609070205080204" pitchFamily="49" charset="-128"/>
            </a:endParaRPr>
          </a:p>
          <a:p>
            <a:r>
              <a:rPr lang="ja-JP" altLang="ja-JP" sz="1300" b="1" dirty="0">
                <a:solidFill>
                  <a:srgbClr val="0070C0"/>
                </a:solidFill>
                <a:latin typeface="ＭＳ ゴシック" panose="020B0609070205080204" pitchFamily="49" charset="-128"/>
                <a:ea typeface="ＭＳ ゴシック" panose="020B0609070205080204" pitchFamily="49" charset="-128"/>
              </a:rPr>
              <a:t>ａ　住民票を移す直前の</a:t>
            </a:r>
            <a:r>
              <a:rPr lang="en-US" altLang="ja-JP" sz="1300" b="1" dirty="0">
                <a:solidFill>
                  <a:srgbClr val="0070C0"/>
                </a:solidFill>
                <a:latin typeface="ＭＳ ゴシック" panose="020B0609070205080204" pitchFamily="49" charset="-128"/>
                <a:ea typeface="ＭＳ ゴシック" panose="020B0609070205080204" pitchFamily="49" charset="-128"/>
              </a:rPr>
              <a:t>10</a:t>
            </a:r>
            <a:r>
              <a:rPr lang="ja-JP" altLang="ja-JP" sz="1300" b="1" dirty="0">
                <a:solidFill>
                  <a:srgbClr val="0070C0"/>
                </a:solidFill>
                <a:latin typeface="ＭＳ ゴシック" panose="020B0609070205080204" pitchFamily="49" charset="-128"/>
                <a:ea typeface="ＭＳ ゴシック" panose="020B0609070205080204" pitchFamily="49" charset="-128"/>
              </a:rPr>
              <a:t>年間のうち、通算５年以上、東京</a:t>
            </a:r>
            <a:r>
              <a:rPr lang="en-US" altLang="ja-JP" sz="1300" b="1" dirty="0">
                <a:solidFill>
                  <a:srgbClr val="0070C0"/>
                </a:solidFill>
                <a:latin typeface="ＭＳ ゴシック" panose="020B0609070205080204" pitchFamily="49" charset="-128"/>
                <a:ea typeface="ＭＳ ゴシック" panose="020B0609070205080204" pitchFamily="49" charset="-128"/>
              </a:rPr>
              <a:t>23</a:t>
            </a:r>
            <a:r>
              <a:rPr lang="ja-JP" altLang="ja-JP" sz="1300" b="1" dirty="0">
                <a:solidFill>
                  <a:srgbClr val="0070C0"/>
                </a:solidFill>
                <a:latin typeface="ＭＳ ゴシック" panose="020B0609070205080204" pitchFamily="49" charset="-128"/>
                <a:ea typeface="ＭＳ ゴシック" panose="020B0609070205080204" pitchFamily="49" charset="-128"/>
              </a:rPr>
              <a:t>区内に在住又は東京圏（埼玉県、千葉県、東京都及び神奈川県をいう。以下同じ。）のうちの条件不利地域</a:t>
            </a:r>
            <a:r>
              <a:rPr lang="ja-JP" altLang="ja-JP" sz="1300" dirty="0">
                <a:latin typeface="ＭＳ ゴシック" panose="020B0609070205080204" pitchFamily="49" charset="-128"/>
                <a:ea typeface="ＭＳ ゴシック" panose="020B0609070205080204" pitchFamily="49" charset="-128"/>
              </a:rPr>
              <a:t>（過疎地域の持続的発展の支援に関する特別措置法（令和</a:t>
            </a:r>
            <a:r>
              <a:rPr lang="en-US" altLang="ja-JP" sz="1300" dirty="0">
                <a:latin typeface="ＭＳ ゴシック" panose="020B0609070205080204" pitchFamily="49" charset="-128"/>
                <a:ea typeface="ＭＳ ゴシック" panose="020B0609070205080204" pitchFamily="49" charset="-128"/>
              </a:rPr>
              <a:t>3</a:t>
            </a:r>
            <a:r>
              <a:rPr lang="ja-JP" altLang="ja-JP" sz="1300" dirty="0">
                <a:latin typeface="ＭＳ ゴシック" panose="020B0609070205080204" pitchFamily="49" charset="-128"/>
                <a:ea typeface="ＭＳ ゴシック" panose="020B0609070205080204" pitchFamily="49" charset="-128"/>
              </a:rPr>
              <a:t>年法律第</a:t>
            </a:r>
            <a:r>
              <a:rPr lang="en-US" altLang="ja-JP" sz="1300" dirty="0">
                <a:latin typeface="ＭＳ ゴシック" panose="020B0609070205080204" pitchFamily="49" charset="-128"/>
                <a:ea typeface="ＭＳ ゴシック" panose="020B0609070205080204" pitchFamily="49" charset="-128"/>
              </a:rPr>
              <a:t>19</a:t>
            </a:r>
            <a:r>
              <a:rPr lang="ja-JP" altLang="ja-JP" sz="1300" dirty="0">
                <a:latin typeface="ＭＳ ゴシック" panose="020B0609070205080204" pitchFamily="49" charset="-128"/>
                <a:ea typeface="ＭＳ ゴシック" panose="020B0609070205080204" pitchFamily="49" charset="-128"/>
              </a:rPr>
              <a:t>号）、山村振興法（昭和</a:t>
            </a:r>
            <a:r>
              <a:rPr lang="en-US" altLang="ja-JP" sz="1300" dirty="0">
                <a:latin typeface="ＭＳ ゴシック" panose="020B0609070205080204" pitchFamily="49" charset="-128"/>
                <a:ea typeface="ＭＳ ゴシック" panose="020B0609070205080204" pitchFamily="49" charset="-128"/>
              </a:rPr>
              <a:t>40</a:t>
            </a:r>
            <a:r>
              <a:rPr lang="ja-JP" altLang="ja-JP" sz="1300" dirty="0">
                <a:latin typeface="ＭＳ ゴシック" panose="020B0609070205080204" pitchFamily="49" charset="-128"/>
                <a:ea typeface="ＭＳ ゴシック" panose="020B0609070205080204" pitchFamily="49" charset="-128"/>
              </a:rPr>
              <a:t>年法律第</a:t>
            </a:r>
            <a:r>
              <a:rPr lang="en-US" altLang="ja-JP" sz="1300" dirty="0">
                <a:latin typeface="ＭＳ ゴシック" panose="020B0609070205080204" pitchFamily="49" charset="-128"/>
                <a:ea typeface="ＭＳ ゴシック" panose="020B0609070205080204" pitchFamily="49" charset="-128"/>
              </a:rPr>
              <a:t>64</a:t>
            </a:r>
            <a:r>
              <a:rPr lang="ja-JP" altLang="ja-JP" sz="1300" dirty="0">
                <a:latin typeface="ＭＳ ゴシック" panose="020B0609070205080204" pitchFamily="49" charset="-128"/>
                <a:ea typeface="ＭＳ ゴシック" panose="020B0609070205080204" pitchFamily="49" charset="-128"/>
              </a:rPr>
              <a:t>号）、離島振興法（昭和</a:t>
            </a:r>
            <a:r>
              <a:rPr lang="en-US" altLang="ja-JP" sz="1300" dirty="0">
                <a:latin typeface="ＭＳ ゴシック" panose="020B0609070205080204" pitchFamily="49" charset="-128"/>
                <a:ea typeface="ＭＳ ゴシック" panose="020B0609070205080204" pitchFamily="49" charset="-128"/>
              </a:rPr>
              <a:t>28</a:t>
            </a:r>
            <a:r>
              <a:rPr lang="ja-JP" altLang="ja-JP" sz="1300" dirty="0">
                <a:latin typeface="ＭＳ ゴシック" panose="020B0609070205080204" pitchFamily="49" charset="-128"/>
                <a:ea typeface="ＭＳ ゴシック" panose="020B0609070205080204" pitchFamily="49" charset="-128"/>
              </a:rPr>
              <a:t>年法律第</a:t>
            </a:r>
            <a:r>
              <a:rPr lang="en-US" altLang="ja-JP" sz="1300" dirty="0">
                <a:latin typeface="ＭＳ ゴシック" panose="020B0609070205080204" pitchFamily="49" charset="-128"/>
                <a:ea typeface="ＭＳ ゴシック" panose="020B0609070205080204" pitchFamily="49" charset="-128"/>
              </a:rPr>
              <a:t>72</a:t>
            </a:r>
            <a:r>
              <a:rPr lang="ja-JP" altLang="ja-JP" sz="1300" dirty="0">
                <a:latin typeface="ＭＳ ゴシック" panose="020B0609070205080204" pitchFamily="49" charset="-128"/>
                <a:ea typeface="ＭＳ ゴシック" panose="020B0609070205080204" pitchFamily="49" charset="-128"/>
              </a:rPr>
              <a:t>号）、半島振興法（昭和</a:t>
            </a:r>
            <a:r>
              <a:rPr lang="en-US" altLang="ja-JP" sz="1300" dirty="0">
                <a:latin typeface="ＭＳ ゴシック" panose="020B0609070205080204" pitchFamily="49" charset="-128"/>
                <a:ea typeface="ＭＳ ゴシック" panose="020B0609070205080204" pitchFamily="49" charset="-128"/>
              </a:rPr>
              <a:t>60</a:t>
            </a:r>
            <a:r>
              <a:rPr lang="ja-JP" altLang="ja-JP" sz="1300" dirty="0">
                <a:latin typeface="ＭＳ ゴシック" panose="020B0609070205080204" pitchFamily="49" charset="-128"/>
                <a:ea typeface="ＭＳ ゴシック" panose="020B0609070205080204" pitchFamily="49" charset="-128"/>
              </a:rPr>
              <a:t>年法律第</a:t>
            </a:r>
            <a:r>
              <a:rPr lang="en-US" altLang="ja-JP" sz="1300" dirty="0">
                <a:latin typeface="ＭＳ ゴシック" panose="020B0609070205080204" pitchFamily="49" charset="-128"/>
                <a:ea typeface="ＭＳ ゴシック" panose="020B0609070205080204" pitchFamily="49" charset="-128"/>
              </a:rPr>
              <a:t>63</a:t>
            </a:r>
            <a:r>
              <a:rPr lang="ja-JP" altLang="ja-JP" sz="1300" dirty="0">
                <a:latin typeface="ＭＳ ゴシック" panose="020B0609070205080204" pitchFamily="49" charset="-128"/>
                <a:ea typeface="ＭＳ ゴシック" panose="020B0609070205080204" pitchFamily="49" charset="-128"/>
              </a:rPr>
              <a:t>号）又は小笠原諸島振興開発特別措置法</a:t>
            </a:r>
            <a:r>
              <a:rPr lang="en-US" altLang="ja-JP" sz="1300" dirty="0">
                <a:latin typeface="ＭＳ ゴシック" panose="020B0609070205080204" pitchFamily="49" charset="-128"/>
                <a:ea typeface="ＭＳ ゴシック" panose="020B0609070205080204" pitchFamily="49" charset="-128"/>
              </a:rPr>
              <a:t>(</a:t>
            </a:r>
            <a:r>
              <a:rPr lang="ja-JP" altLang="ja-JP" sz="1300" dirty="0">
                <a:latin typeface="ＭＳ ゴシック" panose="020B0609070205080204" pitchFamily="49" charset="-128"/>
                <a:ea typeface="ＭＳ ゴシック" panose="020B0609070205080204" pitchFamily="49" charset="-128"/>
              </a:rPr>
              <a:t>昭和</a:t>
            </a:r>
            <a:r>
              <a:rPr lang="en-US" altLang="ja-JP" sz="1300" dirty="0">
                <a:latin typeface="ＭＳ ゴシック" panose="020B0609070205080204" pitchFamily="49" charset="-128"/>
                <a:ea typeface="ＭＳ ゴシック" panose="020B0609070205080204" pitchFamily="49" charset="-128"/>
              </a:rPr>
              <a:t>44</a:t>
            </a:r>
            <a:r>
              <a:rPr lang="ja-JP" altLang="ja-JP" sz="1300" dirty="0">
                <a:latin typeface="ＭＳ ゴシック" panose="020B0609070205080204" pitchFamily="49" charset="-128"/>
                <a:ea typeface="ＭＳ ゴシック" panose="020B0609070205080204" pitchFamily="49" charset="-128"/>
              </a:rPr>
              <a:t>年法律第</a:t>
            </a:r>
            <a:r>
              <a:rPr lang="en-US" altLang="ja-JP" sz="1300" dirty="0">
                <a:latin typeface="ＭＳ ゴシック" panose="020B0609070205080204" pitchFamily="49" charset="-128"/>
                <a:ea typeface="ＭＳ ゴシック" panose="020B0609070205080204" pitchFamily="49" charset="-128"/>
              </a:rPr>
              <a:t>79</a:t>
            </a:r>
            <a:r>
              <a:rPr lang="ja-JP" altLang="ja-JP" sz="1300" dirty="0">
                <a:latin typeface="ＭＳ ゴシック" panose="020B0609070205080204" pitchFamily="49" charset="-128"/>
                <a:ea typeface="ＭＳ ゴシック" panose="020B0609070205080204" pitchFamily="49" charset="-128"/>
              </a:rPr>
              <a:t>号）の指定区域を含む市町村（政令指定都市を除く。）をいう。以下同じ。）</a:t>
            </a:r>
            <a:r>
              <a:rPr lang="ja-JP" altLang="ja-JP" sz="1300" b="1" dirty="0">
                <a:solidFill>
                  <a:srgbClr val="0070C0"/>
                </a:solidFill>
                <a:latin typeface="ＭＳ ゴシック" panose="020B0609070205080204" pitchFamily="49" charset="-128"/>
                <a:ea typeface="ＭＳ ゴシック" panose="020B0609070205080204" pitchFamily="49" charset="-128"/>
              </a:rPr>
              <a:t>以外の地域に在住し、東京</a:t>
            </a:r>
            <a:r>
              <a:rPr lang="en-US" altLang="ja-JP" sz="1300" b="1" dirty="0">
                <a:solidFill>
                  <a:srgbClr val="0070C0"/>
                </a:solidFill>
                <a:latin typeface="ＭＳ ゴシック" panose="020B0609070205080204" pitchFamily="49" charset="-128"/>
                <a:ea typeface="ＭＳ ゴシック" panose="020B0609070205080204" pitchFamily="49" charset="-128"/>
              </a:rPr>
              <a:t>23</a:t>
            </a:r>
            <a:r>
              <a:rPr lang="ja-JP" altLang="ja-JP" sz="1300" b="1" dirty="0">
                <a:solidFill>
                  <a:srgbClr val="0070C0"/>
                </a:solidFill>
                <a:latin typeface="ＭＳ ゴシック" panose="020B0609070205080204" pitchFamily="49" charset="-128"/>
                <a:ea typeface="ＭＳ ゴシック" panose="020B0609070205080204" pitchFamily="49" charset="-128"/>
              </a:rPr>
              <a:t>区内への通勤</a:t>
            </a:r>
            <a:r>
              <a:rPr lang="ja-JP" altLang="ja-JP" sz="1300" b="1" dirty="0">
                <a:latin typeface="ＭＳ ゴシック" panose="020B0609070205080204" pitchFamily="49" charset="-128"/>
                <a:ea typeface="ＭＳ ゴシック" panose="020B0609070205080204" pitchFamily="49" charset="-128"/>
              </a:rPr>
              <a:t>（</a:t>
            </a:r>
            <a:r>
              <a:rPr lang="ja-JP" altLang="ja-JP" sz="1300" dirty="0">
                <a:latin typeface="ＭＳ ゴシック" panose="020B0609070205080204" pitchFamily="49" charset="-128"/>
                <a:ea typeface="ＭＳ ゴシック" panose="020B0609070205080204" pitchFamily="49" charset="-128"/>
              </a:rPr>
              <a:t>雇用者としての通勤の場合にあっては、雇用保険の被保険者としての通勤に限る。以下同じ。）</a:t>
            </a:r>
            <a:r>
              <a:rPr lang="ja-JP" altLang="ja-JP" sz="1300" b="1" dirty="0">
                <a:solidFill>
                  <a:srgbClr val="0070C0"/>
                </a:solidFill>
                <a:latin typeface="ＭＳ ゴシック" panose="020B0609070205080204" pitchFamily="49" charset="-128"/>
                <a:ea typeface="ＭＳ ゴシック" panose="020B0609070205080204" pitchFamily="49" charset="-128"/>
              </a:rPr>
              <a:t>をしていたこと。</a:t>
            </a:r>
            <a:endParaRPr lang="en-US" altLang="ja-JP" sz="1300" b="1" dirty="0">
              <a:solidFill>
                <a:srgbClr val="0070C0"/>
              </a:solidFill>
              <a:latin typeface="ＭＳ ゴシック" panose="020B0609070205080204" pitchFamily="49" charset="-128"/>
              <a:ea typeface="ＭＳ ゴシック" panose="020B0609070205080204" pitchFamily="49" charset="-128"/>
            </a:endParaRPr>
          </a:p>
          <a:p>
            <a:r>
              <a:rPr lang="ja-JP" altLang="ja-JP" sz="1300" b="1" dirty="0">
                <a:latin typeface="ＭＳ ゴシック" panose="020B0609070205080204" pitchFamily="49" charset="-128"/>
                <a:ea typeface="ＭＳ ゴシック" panose="020B0609070205080204" pitchFamily="49" charset="-128"/>
              </a:rPr>
              <a:t>　</a:t>
            </a:r>
          </a:p>
          <a:p>
            <a:r>
              <a:rPr lang="ja-JP" altLang="ja-JP" sz="1300" b="1" dirty="0">
                <a:solidFill>
                  <a:srgbClr val="0070C0"/>
                </a:solidFill>
                <a:latin typeface="ＭＳ ゴシック" panose="020B0609070205080204" pitchFamily="49" charset="-128"/>
                <a:ea typeface="ＭＳ ゴシック" panose="020B0609070205080204" pitchFamily="49" charset="-128"/>
              </a:rPr>
              <a:t>ｂ　住民票を移す直前に、連続して１年以上、東京</a:t>
            </a:r>
            <a:r>
              <a:rPr lang="en-US" altLang="ja-JP" sz="1300" b="1" dirty="0">
                <a:solidFill>
                  <a:srgbClr val="0070C0"/>
                </a:solidFill>
                <a:latin typeface="ＭＳ ゴシック" panose="020B0609070205080204" pitchFamily="49" charset="-128"/>
                <a:ea typeface="ＭＳ ゴシック" panose="020B0609070205080204" pitchFamily="49" charset="-128"/>
              </a:rPr>
              <a:t>23</a:t>
            </a:r>
            <a:r>
              <a:rPr lang="ja-JP" altLang="ja-JP" sz="1300" b="1" dirty="0">
                <a:solidFill>
                  <a:srgbClr val="0070C0"/>
                </a:solidFill>
                <a:latin typeface="ＭＳ ゴシック" panose="020B0609070205080204" pitchFamily="49" charset="-128"/>
                <a:ea typeface="ＭＳ ゴシック" panose="020B0609070205080204" pitchFamily="49" charset="-128"/>
              </a:rPr>
              <a:t>区内に在住又は東京圏のうちの条件不利地域以外の地域に在住し、東京</a:t>
            </a:r>
            <a:r>
              <a:rPr lang="en-US" altLang="ja-JP" sz="1300" b="1" dirty="0">
                <a:solidFill>
                  <a:srgbClr val="0070C0"/>
                </a:solidFill>
                <a:latin typeface="ＭＳ ゴシック" panose="020B0609070205080204" pitchFamily="49" charset="-128"/>
                <a:ea typeface="ＭＳ ゴシック" panose="020B0609070205080204" pitchFamily="49" charset="-128"/>
              </a:rPr>
              <a:t>23</a:t>
            </a:r>
            <a:r>
              <a:rPr lang="ja-JP" altLang="ja-JP" sz="1300" b="1" dirty="0">
                <a:solidFill>
                  <a:srgbClr val="0070C0"/>
                </a:solidFill>
                <a:latin typeface="ＭＳ ゴシック" panose="020B0609070205080204" pitchFamily="49" charset="-128"/>
                <a:ea typeface="ＭＳ ゴシック" panose="020B0609070205080204" pitchFamily="49" charset="-128"/>
              </a:rPr>
              <a:t>区内への通勤をしていたこと。（ただし、東京</a:t>
            </a:r>
            <a:r>
              <a:rPr lang="en-US" altLang="ja-JP" sz="1300" b="1" dirty="0">
                <a:solidFill>
                  <a:srgbClr val="0070C0"/>
                </a:solidFill>
                <a:latin typeface="ＭＳ ゴシック" panose="020B0609070205080204" pitchFamily="49" charset="-128"/>
                <a:ea typeface="ＭＳ ゴシック" panose="020B0609070205080204" pitchFamily="49" charset="-128"/>
              </a:rPr>
              <a:t>23</a:t>
            </a:r>
            <a:r>
              <a:rPr lang="ja-JP" altLang="ja-JP" sz="1300" b="1" dirty="0">
                <a:solidFill>
                  <a:srgbClr val="0070C0"/>
                </a:solidFill>
                <a:latin typeface="ＭＳ ゴシック" panose="020B0609070205080204" pitchFamily="49" charset="-128"/>
                <a:ea typeface="ＭＳ ゴシック" panose="020B0609070205080204" pitchFamily="49" charset="-128"/>
              </a:rPr>
              <a:t>区内への通勤の期間については、住民票を移す３か月前までを当該１年の起算点とすることができる。）</a:t>
            </a:r>
            <a:endParaRPr lang="en-US" altLang="ja-JP" sz="1300" b="1" dirty="0">
              <a:solidFill>
                <a:srgbClr val="0070C0"/>
              </a:solidFill>
              <a:latin typeface="ＭＳ ゴシック" panose="020B0609070205080204" pitchFamily="49" charset="-128"/>
              <a:ea typeface="ＭＳ ゴシック" panose="020B0609070205080204" pitchFamily="49" charset="-128"/>
            </a:endParaRPr>
          </a:p>
          <a:p>
            <a:endParaRPr lang="ja-JP" altLang="ja-JP" sz="1300" b="1" dirty="0">
              <a:latin typeface="ＭＳ ゴシック" panose="020B0609070205080204" pitchFamily="49" charset="-128"/>
              <a:ea typeface="ＭＳ ゴシック" panose="020B0609070205080204" pitchFamily="49" charset="-128"/>
            </a:endParaRPr>
          </a:p>
          <a:p>
            <a:r>
              <a:rPr lang="ja-JP" altLang="ja-JP" sz="1300" b="1" dirty="0">
                <a:solidFill>
                  <a:srgbClr val="0070C0"/>
                </a:solidFill>
                <a:latin typeface="ＭＳ ゴシック" panose="020B0609070205080204" pitchFamily="49" charset="-128"/>
                <a:ea typeface="ＭＳ ゴシック" panose="020B0609070205080204" pitchFamily="49" charset="-128"/>
              </a:rPr>
              <a:t>ｃ</a:t>
            </a:r>
            <a:r>
              <a:rPr lang="ja-JP" altLang="en-US" sz="1300" b="1" dirty="0">
                <a:solidFill>
                  <a:srgbClr val="0070C0"/>
                </a:solidFill>
                <a:latin typeface="ＭＳ ゴシック" panose="020B0609070205080204" pitchFamily="49" charset="-128"/>
                <a:ea typeface="ＭＳ ゴシック" panose="020B0609070205080204" pitchFamily="49" charset="-128"/>
              </a:rPr>
              <a:t>　</a:t>
            </a:r>
            <a:r>
              <a:rPr lang="ja-JP" altLang="ja-JP" sz="1300" b="1" dirty="0">
                <a:solidFill>
                  <a:srgbClr val="0070C0"/>
                </a:solidFill>
                <a:latin typeface="ＭＳ ゴシック" panose="020B0609070205080204" pitchFamily="49" charset="-128"/>
                <a:ea typeface="ＭＳ ゴシック" panose="020B0609070205080204" pitchFamily="49" charset="-128"/>
              </a:rPr>
              <a:t>ただし、東京圏の条件不利地域以外の地域に在住しつつ、東京</a:t>
            </a:r>
            <a:r>
              <a:rPr lang="en-US" altLang="ja-JP" sz="1300" b="1" dirty="0">
                <a:solidFill>
                  <a:srgbClr val="0070C0"/>
                </a:solidFill>
                <a:latin typeface="ＭＳ ゴシック" panose="020B0609070205080204" pitchFamily="49" charset="-128"/>
                <a:ea typeface="ＭＳ ゴシック" panose="020B0609070205080204" pitchFamily="49" charset="-128"/>
              </a:rPr>
              <a:t>23</a:t>
            </a:r>
            <a:r>
              <a:rPr lang="ja-JP" altLang="ja-JP" sz="1300" b="1" dirty="0">
                <a:solidFill>
                  <a:srgbClr val="0070C0"/>
                </a:solidFill>
                <a:latin typeface="ＭＳ ゴシック" panose="020B0609070205080204" pitchFamily="49" charset="-128"/>
                <a:ea typeface="ＭＳ ゴシック" panose="020B0609070205080204" pitchFamily="49" charset="-128"/>
              </a:rPr>
              <a:t>区内の大学等へ通学し、東京</a:t>
            </a:r>
            <a:r>
              <a:rPr lang="en-US" altLang="ja-JP" sz="1300" b="1" dirty="0">
                <a:solidFill>
                  <a:srgbClr val="0070C0"/>
                </a:solidFill>
                <a:latin typeface="ＭＳ ゴシック" panose="020B0609070205080204" pitchFamily="49" charset="-128"/>
                <a:ea typeface="ＭＳ ゴシック" panose="020B0609070205080204" pitchFamily="49" charset="-128"/>
              </a:rPr>
              <a:t>23</a:t>
            </a:r>
            <a:r>
              <a:rPr lang="ja-JP" altLang="ja-JP" sz="1300" b="1" dirty="0">
                <a:solidFill>
                  <a:srgbClr val="0070C0"/>
                </a:solidFill>
                <a:latin typeface="ＭＳ ゴシック" panose="020B0609070205080204" pitchFamily="49" charset="-128"/>
                <a:ea typeface="ＭＳ ゴシック" panose="020B0609070205080204" pitchFamily="49" charset="-128"/>
              </a:rPr>
              <a:t>区内の企業等へ就職した者については、通学期間も本事業の移住元としての対象期間とすることができる。</a:t>
            </a:r>
            <a:endParaRPr lang="en-US" altLang="ja-JP" sz="1300" b="1" dirty="0">
              <a:solidFill>
                <a:srgbClr val="0070C0"/>
              </a:solidFill>
              <a:latin typeface="ＭＳ ゴシック" panose="020B0609070205080204" pitchFamily="49" charset="-128"/>
              <a:ea typeface="ＭＳ ゴシック" panose="020B0609070205080204" pitchFamily="49" charset="-128"/>
            </a:endParaRPr>
          </a:p>
          <a:p>
            <a:endParaRPr kumimoji="1" lang="en-US" altLang="ja-JP" sz="1400" b="1" dirty="0">
              <a:solidFill>
                <a:srgbClr val="0070C0"/>
              </a:solidFill>
              <a:latin typeface="ＭＳ ゴシック" panose="020B0609070205080204" pitchFamily="49" charset="-128"/>
              <a:ea typeface="ＭＳ ゴシック" panose="020B0609070205080204" pitchFamily="49" charset="-128"/>
            </a:endParaRPr>
          </a:p>
          <a:p>
            <a:endParaRPr kumimoji="1" lang="en-US" altLang="ja-JP" sz="1300" b="1" dirty="0">
              <a:solidFill>
                <a:srgbClr val="0070C0"/>
              </a:solidFill>
              <a:latin typeface="ＭＳ ゴシック" panose="020B0609070205080204" pitchFamily="49" charset="-128"/>
              <a:ea typeface="ＭＳ ゴシック" panose="020B0609070205080204" pitchFamily="49" charset="-128"/>
            </a:endParaRPr>
          </a:p>
          <a:p>
            <a:r>
              <a:rPr kumimoji="1" lang="en-US" altLang="ja-JP" sz="1300" b="1" dirty="0">
                <a:solidFill>
                  <a:srgbClr val="0070C0"/>
                </a:solidFill>
                <a:latin typeface="ＭＳ ゴシック" panose="020B0609070205080204" pitchFamily="49" charset="-128"/>
                <a:ea typeface="ＭＳ ゴシック" panose="020B0609070205080204" pitchFamily="49" charset="-128"/>
              </a:rPr>
              <a:t>※</a:t>
            </a:r>
            <a:r>
              <a:rPr kumimoji="1" lang="ja-JP" altLang="en-US" sz="1300" b="1" dirty="0">
                <a:solidFill>
                  <a:srgbClr val="0070C0"/>
                </a:solidFill>
                <a:latin typeface="ＭＳ ゴシック" panose="020B0609070205080204" pitchFamily="49" charset="-128"/>
                <a:ea typeface="ＭＳ ゴシック" panose="020B0609070205080204" pitchFamily="49" charset="-128"/>
              </a:rPr>
              <a:t>以下が東京圏における条件不利地域等に該当する市町村（補助対象外地域）</a:t>
            </a:r>
            <a:endParaRPr kumimoji="1" lang="en-US" altLang="ja-JP" sz="1300" b="1" dirty="0">
              <a:solidFill>
                <a:srgbClr val="0070C0"/>
              </a:solidFill>
              <a:latin typeface="ＭＳ ゴシック" panose="020B0609070205080204" pitchFamily="49" charset="-128"/>
              <a:ea typeface="ＭＳ ゴシック" panose="020B0609070205080204" pitchFamily="49" charset="-128"/>
            </a:endParaRPr>
          </a:p>
          <a:p>
            <a:endParaRPr kumimoji="1" lang="en-US" altLang="ja-JP" sz="1100" b="1" dirty="0">
              <a:solidFill>
                <a:srgbClr val="0070C0"/>
              </a:solidFill>
              <a:latin typeface="ＭＳ ゴシック" panose="020B0609070205080204" pitchFamily="49" charset="-128"/>
              <a:ea typeface="ＭＳ ゴシック" panose="020B0609070205080204" pitchFamily="49" charset="-128"/>
            </a:endParaRPr>
          </a:p>
          <a:p>
            <a:r>
              <a:rPr kumimoji="1" lang="ja-JP" altLang="en-US" sz="1100" b="1" dirty="0">
                <a:solidFill>
                  <a:srgbClr val="0070C0"/>
                </a:solidFill>
                <a:latin typeface="ＭＳ ゴシック" panose="020B0609070205080204" pitchFamily="49" charset="-128"/>
                <a:ea typeface="ＭＳ ゴシック" panose="020B0609070205080204" pitchFamily="49" charset="-128"/>
              </a:rPr>
              <a:t>　埼玉県・・・全部条件不利地域：ときがわ町、皆野町、長瀬町、小鹿野町、東秩父村</a:t>
            </a:r>
            <a:endParaRPr kumimoji="1" lang="en-US" altLang="ja-JP" sz="1100" b="1" dirty="0">
              <a:solidFill>
                <a:srgbClr val="0070C0"/>
              </a:solidFill>
              <a:latin typeface="ＭＳ ゴシック" panose="020B0609070205080204" pitchFamily="49" charset="-128"/>
              <a:ea typeface="ＭＳ ゴシック" panose="020B0609070205080204" pitchFamily="49" charset="-128"/>
            </a:endParaRPr>
          </a:p>
          <a:p>
            <a:r>
              <a:rPr kumimoji="1" lang="ja-JP" altLang="en-US" sz="1100" b="1" dirty="0">
                <a:solidFill>
                  <a:srgbClr val="0070C0"/>
                </a:solidFill>
                <a:latin typeface="ＭＳ ゴシック" panose="020B0609070205080204" pitchFamily="49" charset="-128"/>
                <a:ea typeface="ＭＳ ゴシック" panose="020B0609070205080204" pitchFamily="49" charset="-128"/>
              </a:rPr>
              <a:t>　　　　　　　</a:t>
            </a:r>
            <a:r>
              <a:rPr kumimoji="1" lang="ja-JP" altLang="en-US" sz="1100" b="1" dirty="0">
                <a:solidFill>
                  <a:srgbClr val="00B050"/>
                </a:solidFill>
                <a:latin typeface="ＭＳ ゴシック" panose="020B0609070205080204" pitchFamily="49" charset="-128"/>
                <a:ea typeface="ＭＳ ゴシック" panose="020B0609070205080204" pitchFamily="49" charset="-128"/>
              </a:rPr>
              <a:t>一部条件不利地域：秩父市、飯能市、本庄市、横瀬町、神川町</a:t>
            </a:r>
            <a:endParaRPr kumimoji="1" lang="en-US" altLang="ja-JP" sz="1100" b="1" dirty="0">
              <a:solidFill>
                <a:srgbClr val="00B050"/>
              </a:solidFill>
              <a:latin typeface="ＭＳ ゴシック" panose="020B0609070205080204" pitchFamily="49" charset="-128"/>
              <a:ea typeface="ＭＳ ゴシック" panose="020B0609070205080204" pitchFamily="49" charset="-128"/>
            </a:endParaRPr>
          </a:p>
          <a:p>
            <a:endParaRPr kumimoji="1" lang="en-US" altLang="ja-JP" sz="1100" b="1" dirty="0">
              <a:solidFill>
                <a:srgbClr val="0070C0"/>
              </a:solidFill>
              <a:latin typeface="ＭＳ ゴシック" panose="020B0609070205080204" pitchFamily="49" charset="-128"/>
              <a:ea typeface="ＭＳ ゴシック" panose="020B0609070205080204" pitchFamily="49" charset="-128"/>
            </a:endParaRPr>
          </a:p>
          <a:p>
            <a:r>
              <a:rPr kumimoji="1" lang="ja-JP" altLang="en-US" sz="1100" b="1" dirty="0">
                <a:solidFill>
                  <a:srgbClr val="0070C0"/>
                </a:solidFill>
                <a:latin typeface="ＭＳ ゴシック" panose="020B0609070205080204" pitchFamily="49" charset="-128"/>
                <a:ea typeface="ＭＳ ゴシック" panose="020B0609070205080204" pitchFamily="49" charset="-128"/>
              </a:rPr>
              <a:t>　千葉県・・・全部条件不利地域：館山市、勝浦市、鴨川市、富津市、南房総市、いずみ市、</a:t>
            </a:r>
            <a:endParaRPr kumimoji="1" lang="en-US" altLang="ja-JP" sz="1100" b="1" dirty="0">
              <a:solidFill>
                <a:srgbClr val="0070C0"/>
              </a:solidFill>
              <a:latin typeface="ＭＳ ゴシック" panose="020B0609070205080204" pitchFamily="49" charset="-128"/>
              <a:ea typeface="ＭＳ ゴシック" panose="020B0609070205080204" pitchFamily="49" charset="-128"/>
            </a:endParaRPr>
          </a:p>
          <a:p>
            <a:r>
              <a:rPr kumimoji="1" lang="ja-JP" altLang="en-US" sz="1100" b="1" dirty="0">
                <a:solidFill>
                  <a:srgbClr val="0070C0"/>
                </a:solidFill>
                <a:latin typeface="ＭＳ ゴシック" panose="020B0609070205080204" pitchFamily="49" charset="-128"/>
                <a:ea typeface="ＭＳ ゴシック" panose="020B0609070205080204" pitchFamily="49" charset="-128"/>
              </a:rPr>
              <a:t>　　　　　　　　　　　　　　　　東庄町、九十九里町、長南町、大多喜町、御宿町、鋸南町</a:t>
            </a:r>
            <a:endParaRPr kumimoji="1" lang="en-US" altLang="ja-JP" sz="1100" b="1" dirty="0">
              <a:solidFill>
                <a:srgbClr val="0070C0"/>
              </a:solidFill>
              <a:latin typeface="ＭＳ ゴシック" panose="020B0609070205080204" pitchFamily="49" charset="-128"/>
              <a:ea typeface="ＭＳ ゴシック" panose="020B0609070205080204" pitchFamily="49" charset="-128"/>
            </a:endParaRPr>
          </a:p>
          <a:p>
            <a:r>
              <a:rPr kumimoji="1" lang="ja-JP" altLang="en-US" sz="1100" b="1" dirty="0">
                <a:solidFill>
                  <a:srgbClr val="0070C0"/>
                </a:solidFill>
                <a:latin typeface="ＭＳ ゴシック" panose="020B0609070205080204" pitchFamily="49" charset="-128"/>
                <a:ea typeface="ＭＳ ゴシック" panose="020B0609070205080204" pitchFamily="49" charset="-128"/>
              </a:rPr>
              <a:t>　　　　　　　</a:t>
            </a:r>
            <a:r>
              <a:rPr kumimoji="1" lang="ja-JP" altLang="en-US" sz="1100" b="1" dirty="0">
                <a:solidFill>
                  <a:srgbClr val="00B050"/>
                </a:solidFill>
                <a:latin typeface="ＭＳ ゴシック" panose="020B0609070205080204" pitchFamily="49" charset="-128"/>
                <a:ea typeface="ＭＳ ゴシック" panose="020B0609070205080204" pitchFamily="49" charset="-128"/>
              </a:rPr>
              <a:t>一部条件不利地域：旭市、匝瑳市、香取市、山武市</a:t>
            </a:r>
            <a:endParaRPr kumimoji="1" lang="en-US" altLang="ja-JP" sz="1100" b="1" dirty="0">
              <a:solidFill>
                <a:srgbClr val="00B050"/>
              </a:solidFill>
              <a:latin typeface="ＭＳ ゴシック" panose="020B0609070205080204" pitchFamily="49" charset="-128"/>
              <a:ea typeface="ＭＳ ゴシック" panose="020B0609070205080204" pitchFamily="49" charset="-128"/>
            </a:endParaRPr>
          </a:p>
          <a:p>
            <a:endParaRPr kumimoji="1" lang="en-US" altLang="ja-JP" sz="1100" b="1" dirty="0">
              <a:solidFill>
                <a:srgbClr val="0070C0"/>
              </a:solidFill>
              <a:latin typeface="ＭＳ ゴシック" panose="020B0609070205080204" pitchFamily="49" charset="-128"/>
              <a:ea typeface="ＭＳ ゴシック" panose="020B0609070205080204" pitchFamily="49" charset="-128"/>
            </a:endParaRPr>
          </a:p>
          <a:p>
            <a:r>
              <a:rPr kumimoji="1" lang="ja-JP" altLang="en-US" sz="1100" b="1" dirty="0">
                <a:solidFill>
                  <a:srgbClr val="0070C0"/>
                </a:solidFill>
                <a:latin typeface="ＭＳ ゴシック" panose="020B0609070205080204" pitchFamily="49" charset="-128"/>
                <a:ea typeface="ＭＳ ゴシック" panose="020B0609070205080204" pitchFamily="49" charset="-128"/>
              </a:rPr>
              <a:t>　東京都・・・全部条件不利地域：檜原村、奥多摩町、大島町、利島村、新島村、神津島村、</a:t>
            </a:r>
            <a:endParaRPr kumimoji="1" lang="en-US" altLang="ja-JP" sz="1100" b="1" dirty="0">
              <a:solidFill>
                <a:srgbClr val="0070C0"/>
              </a:solidFill>
              <a:latin typeface="ＭＳ ゴシック" panose="020B0609070205080204" pitchFamily="49" charset="-128"/>
              <a:ea typeface="ＭＳ ゴシック" panose="020B0609070205080204" pitchFamily="49" charset="-128"/>
            </a:endParaRPr>
          </a:p>
          <a:p>
            <a:r>
              <a:rPr kumimoji="1" lang="ja-JP" altLang="en-US" sz="1100" b="1" dirty="0">
                <a:solidFill>
                  <a:srgbClr val="0070C0"/>
                </a:solidFill>
                <a:latin typeface="ＭＳ ゴシック" panose="020B0609070205080204" pitchFamily="49" charset="-128"/>
                <a:ea typeface="ＭＳ ゴシック" panose="020B0609070205080204" pitchFamily="49" charset="-128"/>
              </a:rPr>
              <a:t>　　　　　　　　　　　　　　　　三宅村、御蔵島村、八丈町、青ヶ島村、小笠原村</a:t>
            </a:r>
            <a:endParaRPr kumimoji="1" lang="en-US" altLang="ja-JP" sz="1100" b="1" dirty="0">
              <a:solidFill>
                <a:srgbClr val="0070C0"/>
              </a:solidFill>
              <a:latin typeface="ＭＳ ゴシック" panose="020B0609070205080204" pitchFamily="49" charset="-128"/>
              <a:ea typeface="ＭＳ ゴシック" panose="020B0609070205080204" pitchFamily="49" charset="-128"/>
            </a:endParaRPr>
          </a:p>
          <a:p>
            <a:r>
              <a:rPr kumimoji="1" lang="ja-JP" altLang="en-US" sz="1100" b="1" dirty="0">
                <a:solidFill>
                  <a:srgbClr val="0070C0"/>
                </a:solidFill>
                <a:latin typeface="ＭＳ ゴシック" panose="020B0609070205080204" pitchFamily="49" charset="-128"/>
                <a:ea typeface="ＭＳ ゴシック" panose="020B0609070205080204" pitchFamily="49" charset="-128"/>
              </a:rPr>
              <a:t>　　　　　　　</a:t>
            </a:r>
            <a:r>
              <a:rPr kumimoji="1" lang="ja-JP" altLang="en-US" sz="1100" b="1" dirty="0">
                <a:solidFill>
                  <a:srgbClr val="00B050"/>
                </a:solidFill>
                <a:latin typeface="ＭＳ ゴシック" panose="020B0609070205080204" pitchFamily="49" charset="-128"/>
                <a:ea typeface="ＭＳ ゴシック" panose="020B0609070205080204" pitchFamily="49" charset="-128"/>
              </a:rPr>
              <a:t>一部条件不利地域：なし</a:t>
            </a:r>
            <a:endParaRPr kumimoji="1" lang="en-US" altLang="ja-JP" sz="1100" b="1" dirty="0">
              <a:solidFill>
                <a:srgbClr val="00B050"/>
              </a:solidFill>
              <a:latin typeface="ＭＳ ゴシック" panose="020B0609070205080204" pitchFamily="49" charset="-128"/>
              <a:ea typeface="ＭＳ ゴシック" panose="020B0609070205080204" pitchFamily="49" charset="-128"/>
            </a:endParaRPr>
          </a:p>
          <a:p>
            <a:endParaRPr kumimoji="1" lang="en-US" altLang="ja-JP" sz="1100" b="1" dirty="0">
              <a:solidFill>
                <a:srgbClr val="0070C0"/>
              </a:solidFill>
              <a:latin typeface="ＭＳ ゴシック" panose="020B0609070205080204" pitchFamily="49" charset="-128"/>
              <a:ea typeface="ＭＳ ゴシック" panose="020B0609070205080204" pitchFamily="49" charset="-128"/>
            </a:endParaRPr>
          </a:p>
          <a:p>
            <a:r>
              <a:rPr kumimoji="1" lang="ja-JP" altLang="en-US" sz="1100" b="1" dirty="0">
                <a:solidFill>
                  <a:srgbClr val="0070C0"/>
                </a:solidFill>
                <a:latin typeface="ＭＳ ゴシック" panose="020B0609070205080204" pitchFamily="49" charset="-128"/>
                <a:ea typeface="ＭＳ ゴシック" panose="020B0609070205080204" pitchFamily="49" charset="-128"/>
              </a:rPr>
              <a:t>　神奈川県・・全部条件不利地域：真鶴町、清川村</a:t>
            </a:r>
            <a:endParaRPr kumimoji="1" lang="en-US" altLang="ja-JP" sz="1100" b="1" dirty="0">
              <a:solidFill>
                <a:srgbClr val="0070C0"/>
              </a:solidFill>
              <a:latin typeface="ＭＳ ゴシック" panose="020B0609070205080204" pitchFamily="49" charset="-128"/>
              <a:ea typeface="ＭＳ ゴシック" panose="020B0609070205080204" pitchFamily="49" charset="-128"/>
            </a:endParaRPr>
          </a:p>
          <a:p>
            <a:r>
              <a:rPr kumimoji="1" lang="ja-JP" altLang="en-US" sz="1100" b="1" dirty="0">
                <a:solidFill>
                  <a:srgbClr val="0070C0"/>
                </a:solidFill>
                <a:latin typeface="ＭＳ ゴシック" panose="020B0609070205080204" pitchFamily="49" charset="-128"/>
                <a:ea typeface="ＭＳ ゴシック" panose="020B0609070205080204" pitchFamily="49" charset="-128"/>
              </a:rPr>
              <a:t>　　　　　　　</a:t>
            </a:r>
            <a:r>
              <a:rPr kumimoji="1" lang="ja-JP" altLang="en-US" sz="1100" b="1" dirty="0">
                <a:solidFill>
                  <a:srgbClr val="00B050"/>
                </a:solidFill>
                <a:latin typeface="ＭＳ ゴシック" panose="020B0609070205080204" pitchFamily="49" charset="-128"/>
                <a:ea typeface="ＭＳ ゴシック" panose="020B0609070205080204" pitchFamily="49" charset="-128"/>
              </a:rPr>
              <a:t>一部条件不利地域：相模原市、山北町</a:t>
            </a:r>
            <a:endParaRPr kumimoji="1" lang="en-US" altLang="ja-JP" sz="1100" b="1" dirty="0">
              <a:solidFill>
                <a:srgbClr val="00B05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654565642"/>
      </p:ext>
    </p:extLst>
  </p:cSld>
  <p:clrMapOvr>
    <a:masterClrMapping/>
  </p:clrMapOvr>
</p:sld>
</file>

<file path=ppt/theme/theme1.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1726</TotalTime>
  <Words>929</Words>
  <Application>Microsoft Office PowerPoint</Application>
  <PresentationFormat>A4 210 x 297 mm</PresentationFormat>
  <Paragraphs>67</Paragraphs>
  <Slides>2</Slides>
  <Notes>0</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2</vt:i4>
      </vt:variant>
    </vt:vector>
  </HeadingPairs>
  <TitlesOfParts>
    <vt:vector size="16" baseType="lpstr">
      <vt:lpstr>BIZ UDPゴシック</vt:lpstr>
      <vt:lpstr>BIZ UDゴシック</vt:lpstr>
      <vt:lpstr>HGP創英角ﾎﾟｯﾌﾟ体</vt:lpstr>
      <vt:lpstr>HGSｺﾞｼｯｸE</vt:lpstr>
      <vt:lpstr>HGS創英角ﾎﾟｯﾌﾟ体</vt:lpstr>
      <vt:lpstr>ＭＳ ゴシック</vt:lpstr>
      <vt:lpstr>游ゴシック</vt:lpstr>
      <vt:lpstr>游ゴシック Light</vt:lpstr>
      <vt:lpstr>游明朝</vt:lpstr>
      <vt:lpstr>Arial</vt:lpstr>
      <vt:lpstr>Calibri</vt:lpstr>
      <vt:lpstr>Calibri Light</vt:lpstr>
      <vt:lpstr>Times New Roman</vt:lpstr>
      <vt:lpstr>1_Office テーマ</vt:lpstr>
      <vt:lpstr>PowerPoint プレゼンテーション</vt:lpstr>
      <vt:lpstr>PowerPoint プレゼンテーション</vt:lpstr>
    </vt:vector>
  </TitlesOfParts>
  <Company>佐伯市情報推進課</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後藤 和花子</dc:creator>
  <cp:lastModifiedBy>岡本 篤子</cp:lastModifiedBy>
  <cp:revision>140</cp:revision>
  <cp:lastPrinted>2025-09-01T01:20:56Z</cp:lastPrinted>
  <dcterms:created xsi:type="dcterms:W3CDTF">2021-12-10T00:41:17Z</dcterms:created>
  <dcterms:modified xsi:type="dcterms:W3CDTF">2025-09-01T01:36:54Z</dcterms:modified>
</cp:coreProperties>
</file>